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6" r:id="rId2"/>
    <p:sldId id="256" r:id="rId3"/>
    <p:sldId id="281" r:id="rId4"/>
    <p:sldId id="294" r:id="rId5"/>
    <p:sldId id="287" r:id="rId6"/>
    <p:sldId id="275" r:id="rId7"/>
    <p:sldId id="258" r:id="rId8"/>
    <p:sldId id="257" r:id="rId9"/>
    <p:sldId id="284" r:id="rId10"/>
    <p:sldId id="290" r:id="rId11"/>
    <p:sldId id="259" r:id="rId12"/>
    <p:sldId id="292" r:id="rId13"/>
    <p:sldId id="289" r:id="rId14"/>
    <p:sldId id="293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3"/>
    <p:restoredTop sz="94643"/>
  </p:normalViewPr>
  <p:slideViewPr>
    <p:cSldViewPr snapToGrid="0" snapToObjects="1">
      <p:cViewPr varScale="1">
        <p:scale>
          <a:sx n="122" d="100"/>
          <a:sy n="122" d="100"/>
        </p:scale>
        <p:origin x="11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AE0F2-2B13-474E-AD63-BFCFC24F59E4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A6972-208B-4A46-8A65-823FF2E1FB5A}">
      <dgm:prSet phldrT="[Text]"/>
      <dgm:spPr/>
      <dgm:t>
        <a:bodyPr/>
        <a:lstStyle/>
        <a:p>
          <a:r>
            <a:rPr lang="en-US" dirty="0"/>
            <a:t>Pre-processing</a:t>
          </a:r>
        </a:p>
      </dgm:t>
    </dgm:pt>
    <dgm:pt modelId="{A1AADBA4-A4D7-074B-9808-B722DFC15475}" type="parTrans" cxnId="{DDED1464-1AF6-B14E-B3EE-7A20BADAEE6B}">
      <dgm:prSet/>
      <dgm:spPr/>
      <dgm:t>
        <a:bodyPr/>
        <a:lstStyle/>
        <a:p>
          <a:endParaRPr lang="en-US"/>
        </a:p>
      </dgm:t>
    </dgm:pt>
    <dgm:pt modelId="{53985821-8794-9545-9675-51EC6049E67E}" type="sibTrans" cxnId="{DDED1464-1AF6-B14E-B3EE-7A20BADAEE6B}">
      <dgm:prSet/>
      <dgm:spPr/>
      <dgm:t>
        <a:bodyPr/>
        <a:lstStyle/>
        <a:p>
          <a:endParaRPr lang="en-US"/>
        </a:p>
      </dgm:t>
    </dgm:pt>
    <dgm:pt modelId="{3C6BF953-D3FA-3047-807E-629D5439F361}">
      <dgm:prSet phldrT="[Text]"/>
      <dgm:spPr/>
      <dgm:t>
        <a:bodyPr/>
        <a:lstStyle/>
        <a:p>
          <a:r>
            <a:rPr lang="en-US" dirty="0"/>
            <a:t>Remove </a:t>
          </a:r>
          <a:r>
            <a:rPr lang="en-US" dirty="0" err="1"/>
            <a:t>requants</a:t>
          </a:r>
          <a:endParaRPr lang="en-US" dirty="0"/>
        </a:p>
      </dgm:t>
    </dgm:pt>
    <dgm:pt modelId="{54062088-2B44-0043-A049-1E5E8B6C67F7}" type="parTrans" cxnId="{09311099-7A04-BF47-B14F-37766F4EAA7B}">
      <dgm:prSet/>
      <dgm:spPr/>
      <dgm:t>
        <a:bodyPr/>
        <a:lstStyle/>
        <a:p>
          <a:endParaRPr lang="en-US"/>
        </a:p>
      </dgm:t>
    </dgm:pt>
    <dgm:pt modelId="{50CCD0BD-2F86-ED41-ACDF-87669D539180}" type="sibTrans" cxnId="{09311099-7A04-BF47-B14F-37766F4EAA7B}">
      <dgm:prSet/>
      <dgm:spPr/>
      <dgm:t>
        <a:bodyPr/>
        <a:lstStyle/>
        <a:p>
          <a:endParaRPr lang="en-US"/>
        </a:p>
      </dgm:t>
    </dgm:pt>
    <dgm:pt modelId="{72C9D084-E75D-A24C-95B1-2076D1353447}">
      <dgm:prSet phldrT="[Text]"/>
      <dgm:spPr/>
      <dgm:t>
        <a:bodyPr/>
        <a:lstStyle/>
        <a:p>
          <a:r>
            <a:rPr lang="en-US" dirty="0"/>
            <a:t>rough first idea</a:t>
          </a:r>
        </a:p>
      </dgm:t>
    </dgm:pt>
    <dgm:pt modelId="{11F80446-92CE-2042-9627-01B4CA131590}" type="parTrans" cxnId="{0C88D371-086B-FF4C-BADA-1BB2CB81425A}">
      <dgm:prSet/>
      <dgm:spPr/>
      <dgm:t>
        <a:bodyPr/>
        <a:lstStyle/>
        <a:p>
          <a:endParaRPr lang="en-US"/>
        </a:p>
      </dgm:t>
    </dgm:pt>
    <dgm:pt modelId="{BE42A2E4-B864-B94A-8ADA-8F73E8184CB4}" type="sibTrans" cxnId="{0C88D371-086B-FF4C-BADA-1BB2CB81425A}">
      <dgm:prSet/>
      <dgm:spPr/>
      <dgm:t>
        <a:bodyPr/>
        <a:lstStyle/>
        <a:p>
          <a:endParaRPr lang="en-US"/>
        </a:p>
      </dgm:t>
    </dgm:pt>
    <dgm:pt modelId="{F4155328-1C78-1E49-89E0-78C6F6FF3FBC}">
      <dgm:prSet phldrT="[Text]"/>
      <dgm:spPr/>
      <dgm:t>
        <a:bodyPr/>
        <a:lstStyle/>
        <a:p>
          <a:r>
            <a:rPr lang="en-US" dirty="0"/>
            <a:t>Average Intensity</a:t>
          </a:r>
        </a:p>
      </dgm:t>
    </dgm:pt>
    <dgm:pt modelId="{E29FE9DB-65BD-EC4F-9FE0-76851F606D44}" type="parTrans" cxnId="{F362A6D8-6C13-2440-9CFC-1D23C5FCE0B1}">
      <dgm:prSet/>
      <dgm:spPr/>
      <dgm:t>
        <a:bodyPr/>
        <a:lstStyle/>
        <a:p>
          <a:endParaRPr lang="en-US"/>
        </a:p>
      </dgm:t>
    </dgm:pt>
    <dgm:pt modelId="{F5A9301E-28B7-8946-8C69-0374091CA5EE}" type="sibTrans" cxnId="{F362A6D8-6C13-2440-9CFC-1D23C5FCE0B1}">
      <dgm:prSet/>
      <dgm:spPr/>
      <dgm:t>
        <a:bodyPr/>
        <a:lstStyle/>
        <a:p>
          <a:endParaRPr lang="en-US"/>
        </a:p>
      </dgm:t>
    </dgm:pt>
    <dgm:pt modelId="{F7EF6F55-AA5F-9547-9C08-4328924C2846}">
      <dgm:prSet phldrT="[Text]"/>
      <dgm:spPr/>
      <dgm:t>
        <a:bodyPr/>
        <a:lstStyle/>
        <a:p>
          <a:r>
            <a:rPr lang="en-US" dirty="0"/>
            <a:t>heatmap (for this, it’s a good idea to substitute </a:t>
          </a:r>
          <a:r>
            <a:rPr lang="en-US" dirty="0" err="1"/>
            <a:t>requants</a:t>
          </a:r>
          <a:r>
            <a:rPr lang="en-US" dirty="0"/>
            <a:t> (now NAs with numeric value different from the initial)</a:t>
          </a:r>
        </a:p>
      </dgm:t>
    </dgm:pt>
    <dgm:pt modelId="{FCB082EA-B262-4545-B5C4-198EF50F6CCC}" type="parTrans" cxnId="{1C23D458-80B0-B743-86A5-415417999790}">
      <dgm:prSet/>
      <dgm:spPr/>
      <dgm:t>
        <a:bodyPr/>
        <a:lstStyle/>
        <a:p>
          <a:endParaRPr lang="en-US"/>
        </a:p>
      </dgm:t>
    </dgm:pt>
    <dgm:pt modelId="{1E6B5A55-8474-EA4E-B6CB-37A450E50B9D}" type="sibTrans" cxnId="{1C23D458-80B0-B743-86A5-415417999790}">
      <dgm:prSet/>
      <dgm:spPr/>
      <dgm:t>
        <a:bodyPr/>
        <a:lstStyle/>
        <a:p>
          <a:endParaRPr lang="en-US"/>
        </a:p>
      </dgm:t>
    </dgm:pt>
    <dgm:pt modelId="{C0B292C6-D54C-3A4C-92CB-DAE2120AC75B}">
      <dgm:prSet phldrT="[Text]"/>
      <dgm:spPr/>
      <dgm:t>
        <a:bodyPr/>
        <a:lstStyle/>
        <a:p>
          <a:r>
            <a:rPr lang="en-US" dirty="0"/>
            <a:t>dig deeper</a:t>
          </a:r>
        </a:p>
      </dgm:t>
    </dgm:pt>
    <dgm:pt modelId="{32A01490-78D4-A045-8830-2FBD458D91D9}" type="parTrans" cxnId="{1138A8B7-4287-D24E-BE4A-3037B87D0E34}">
      <dgm:prSet/>
      <dgm:spPr/>
      <dgm:t>
        <a:bodyPr/>
        <a:lstStyle/>
        <a:p>
          <a:endParaRPr lang="en-US"/>
        </a:p>
      </dgm:t>
    </dgm:pt>
    <dgm:pt modelId="{6581669C-C58C-7E45-A8DE-C3EEC9F9D3B0}" type="sibTrans" cxnId="{1138A8B7-4287-D24E-BE4A-3037B87D0E34}">
      <dgm:prSet/>
      <dgm:spPr/>
      <dgm:t>
        <a:bodyPr/>
        <a:lstStyle/>
        <a:p>
          <a:endParaRPr lang="en-US"/>
        </a:p>
      </dgm:t>
    </dgm:pt>
    <dgm:pt modelId="{9A8B0074-3DE8-B34F-A440-9B26FFFF2B46}">
      <dgm:prSet phldrT="[Text]"/>
      <dgm:spPr/>
      <dgm:t>
        <a:bodyPr/>
        <a:lstStyle/>
        <a:p>
          <a:r>
            <a:rPr lang="en-US" dirty="0"/>
            <a:t>hierarchical clustering labelled with all covariates</a:t>
          </a:r>
        </a:p>
      </dgm:t>
    </dgm:pt>
    <dgm:pt modelId="{50EA0608-068F-BF40-A4DF-953EB271D5FE}" type="parTrans" cxnId="{25169EC3-388D-3147-AC2B-2D4F2618578C}">
      <dgm:prSet/>
      <dgm:spPr/>
      <dgm:t>
        <a:bodyPr/>
        <a:lstStyle/>
        <a:p>
          <a:endParaRPr lang="en-US"/>
        </a:p>
      </dgm:t>
    </dgm:pt>
    <dgm:pt modelId="{B822F186-EB85-024B-A1F0-5AF9FBC0EEBA}" type="sibTrans" cxnId="{25169EC3-388D-3147-AC2B-2D4F2618578C}">
      <dgm:prSet/>
      <dgm:spPr/>
      <dgm:t>
        <a:bodyPr/>
        <a:lstStyle/>
        <a:p>
          <a:endParaRPr lang="en-US"/>
        </a:p>
      </dgm:t>
    </dgm:pt>
    <dgm:pt modelId="{B371FE80-1DAF-634F-BD15-7AF16FDD56C0}">
      <dgm:prSet phldrT="[Text]"/>
      <dgm:spPr/>
      <dgm:t>
        <a:bodyPr/>
        <a:lstStyle/>
        <a:p>
          <a:r>
            <a:rPr lang="en-US" dirty="0"/>
            <a:t>PCA – color by biological and technical covariates</a:t>
          </a:r>
        </a:p>
      </dgm:t>
    </dgm:pt>
    <dgm:pt modelId="{7B6FF0B6-3C98-6F4C-86E5-5EAE0B4F4156}" type="parTrans" cxnId="{49E2C463-9B52-8C4C-BF77-D06246B43C27}">
      <dgm:prSet/>
      <dgm:spPr/>
      <dgm:t>
        <a:bodyPr/>
        <a:lstStyle/>
        <a:p>
          <a:endParaRPr lang="en-US"/>
        </a:p>
      </dgm:t>
    </dgm:pt>
    <dgm:pt modelId="{3F143349-4296-6242-A14B-DE3BFF551D9A}" type="sibTrans" cxnId="{49E2C463-9B52-8C4C-BF77-D06246B43C27}">
      <dgm:prSet/>
      <dgm:spPr/>
      <dgm:t>
        <a:bodyPr/>
        <a:lstStyle/>
        <a:p>
          <a:endParaRPr lang="en-US"/>
        </a:p>
      </dgm:t>
    </dgm:pt>
    <dgm:pt modelId="{B324B886-1F60-D64C-A43D-B082C5BB13DE}">
      <dgm:prSet phldrT="[Text]"/>
      <dgm:spPr/>
      <dgm:t>
        <a:bodyPr/>
        <a:lstStyle/>
        <a:p>
          <a:r>
            <a:rPr lang="en-US" dirty="0"/>
            <a:t>log-transform</a:t>
          </a:r>
        </a:p>
      </dgm:t>
    </dgm:pt>
    <dgm:pt modelId="{35C6C18E-FD30-734F-A56B-4BD96A0A54F8}" type="parTrans" cxnId="{DF616F37-F712-1C4B-87CF-52537616341E}">
      <dgm:prSet/>
      <dgm:spPr/>
      <dgm:t>
        <a:bodyPr/>
        <a:lstStyle/>
        <a:p>
          <a:endParaRPr lang="en-US"/>
        </a:p>
      </dgm:t>
    </dgm:pt>
    <dgm:pt modelId="{A379B4BC-B4FD-AB40-9F41-8683E9E9AF2F}" type="sibTrans" cxnId="{DF616F37-F712-1C4B-87CF-52537616341E}">
      <dgm:prSet/>
      <dgm:spPr/>
      <dgm:t>
        <a:bodyPr/>
        <a:lstStyle/>
        <a:p>
          <a:endParaRPr lang="en-US"/>
        </a:p>
      </dgm:t>
    </dgm:pt>
    <dgm:pt modelId="{20B8EB1B-151A-7241-82D5-E71A8DCF51A5}">
      <dgm:prSet phldrT="[Text]"/>
      <dgm:spPr/>
      <dgm:t>
        <a:bodyPr/>
        <a:lstStyle/>
        <a:p>
          <a:r>
            <a:rPr lang="en-US" dirty="0"/>
            <a:t>long-to-wide</a:t>
          </a:r>
        </a:p>
      </dgm:t>
    </dgm:pt>
    <dgm:pt modelId="{D55561C7-9FE8-FB48-AE64-0D5ABE783CA9}" type="parTrans" cxnId="{3243F426-8C60-1742-8F5E-03556D40DA1F}">
      <dgm:prSet/>
      <dgm:spPr/>
      <dgm:t>
        <a:bodyPr/>
        <a:lstStyle/>
        <a:p>
          <a:endParaRPr lang="en-US"/>
        </a:p>
      </dgm:t>
    </dgm:pt>
    <dgm:pt modelId="{0920F925-A0A3-EB4A-A2B5-03CEC89C1F25}" type="sibTrans" cxnId="{3243F426-8C60-1742-8F5E-03556D40DA1F}">
      <dgm:prSet/>
      <dgm:spPr/>
      <dgm:t>
        <a:bodyPr/>
        <a:lstStyle/>
        <a:p>
          <a:endParaRPr lang="en-US"/>
        </a:p>
      </dgm:t>
    </dgm:pt>
    <dgm:pt modelId="{950E5A32-A198-5843-BB39-044F42BBAE87}">
      <dgm:prSet phldrT="[Text]"/>
      <dgm:spPr/>
      <dgm:t>
        <a:bodyPr/>
        <a:lstStyle/>
        <a:p>
          <a:r>
            <a:rPr lang="en-US" dirty="0"/>
            <a:t>boxplots</a:t>
          </a:r>
        </a:p>
      </dgm:t>
    </dgm:pt>
    <dgm:pt modelId="{B837BD3F-5AC8-D54E-AA99-8B43AA0AA3F9}" type="parTrans" cxnId="{ECA527FF-56B4-5841-948B-FEF1D6ED254F}">
      <dgm:prSet/>
      <dgm:spPr/>
      <dgm:t>
        <a:bodyPr/>
        <a:lstStyle/>
        <a:p>
          <a:endParaRPr lang="en-US"/>
        </a:p>
      </dgm:t>
    </dgm:pt>
    <dgm:pt modelId="{79A92C0A-1E22-FD41-9AF4-19BA7FADEED3}" type="sibTrans" cxnId="{ECA527FF-56B4-5841-948B-FEF1D6ED254F}">
      <dgm:prSet/>
      <dgm:spPr/>
      <dgm:t>
        <a:bodyPr/>
        <a:lstStyle/>
        <a:p>
          <a:endParaRPr lang="en-US"/>
        </a:p>
      </dgm:t>
    </dgm:pt>
    <dgm:pt modelId="{C1B9CA48-1C4F-FF49-9CAD-960C2FE190E8}">
      <dgm:prSet phldrT="[Text]"/>
      <dgm:spPr/>
      <dgm:t>
        <a:bodyPr/>
        <a:lstStyle/>
        <a:p>
          <a:r>
            <a:rPr lang="en-US" dirty="0" err="1"/>
            <a:t>iRTs</a:t>
          </a:r>
          <a:endParaRPr lang="en-US" dirty="0"/>
        </a:p>
      </dgm:t>
    </dgm:pt>
    <dgm:pt modelId="{CC184258-C972-6F47-9C3F-8BD17CB58608}" type="parTrans" cxnId="{3C822862-D115-E94B-8F62-1AF39F110DC3}">
      <dgm:prSet/>
      <dgm:spPr/>
      <dgm:t>
        <a:bodyPr/>
        <a:lstStyle/>
        <a:p>
          <a:endParaRPr lang="en-US"/>
        </a:p>
      </dgm:t>
    </dgm:pt>
    <dgm:pt modelId="{E2B204BD-F6CF-C44E-A16B-A9640AE5797C}" type="sibTrans" cxnId="{3C822862-D115-E94B-8F62-1AF39F110DC3}">
      <dgm:prSet/>
      <dgm:spPr/>
      <dgm:t>
        <a:bodyPr/>
        <a:lstStyle/>
        <a:p>
          <a:endParaRPr lang="en-US"/>
        </a:p>
      </dgm:t>
    </dgm:pt>
    <dgm:pt modelId="{8B148BF9-0B43-5A4B-BAE5-5B020C2F9E80}">
      <dgm:prSet phldrT="[Text]"/>
      <dgm:spPr/>
      <dgm:t>
        <a:bodyPr/>
        <a:lstStyle/>
        <a:p>
          <a:r>
            <a:rPr lang="en-US" dirty="0"/>
            <a:t> quantify the effects with PVCA</a:t>
          </a:r>
        </a:p>
      </dgm:t>
    </dgm:pt>
    <dgm:pt modelId="{EC792B36-2FD8-634A-8E71-7D2B117A678A}" type="parTrans" cxnId="{3DA17070-7020-1B46-8B52-3A717D00F743}">
      <dgm:prSet/>
      <dgm:spPr/>
      <dgm:t>
        <a:bodyPr/>
        <a:lstStyle/>
        <a:p>
          <a:endParaRPr lang="en-US"/>
        </a:p>
      </dgm:t>
    </dgm:pt>
    <dgm:pt modelId="{9B802702-9801-BC47-A4D6-AFE6E9F48FC9}" type="sibTrans" cxnId="{3DA17070-7020-1B46-8B52-3A717D00F743}">
      <dgm:prSet/>
      <dgm:spPr/>
      <dgm:t>
        <a:bodyPr/>
        <a:lstStyle/>
        <a:p>
          <a:endParaRPr lang="en-US"/>
        </a:p>
      </dgm:t>
    </dgm:pt>
    <dgm:pt modelId="{0E97A965-8F89-AC4B-9922-05A73AFB3C2F}">
      <dgm:prSet phldrT="[Text]"/>
      <dgm:spPr/>
      <dgm:t>
        <a:bodyPr/>
        <a:lstStyle/>
        <a:p>
          <a:r>
            <a:rPr lang="en-US" dirty="0"/>
            <a:t>Bovine (Spike-ins)</a:t>
          </a:r>
        </a:p>
      </dgm:t>
    </dgm:pt>
    <dgm:pt modelId="{A4F84D45-1630-A94D-B6C5-D0888A795329}" type="parTrans" cxnId="{ACC46993-F05B-2742-BB76-377662B3BB59}">
      <dgm:prSet/>
      <dgm:spPr/>
      <dgm:t>
        <a:bodyPr/>
        <a:lstStyle/>
        <a:p>
          <a:endParaRPr lang="en-US"/>
        </a:p>
      </dgm:t>
    </dgm:pt>
    <dgm:pt modelId="{6557543F-E238-9340-9F6F-703CF82DF694}" type="sibTrans" cxnId="{ACC46993-F05B-2742-BB76-377662B3BB59}">
      <dgm:prSet/>
      <dgm:spPr/>
      <dgm:t>
        <a:bodyPr/>
        <a:lstStyle/>
        <a:p>
          <a:endParaRPr lang="en-US"/>
        </a:p>
      </dgm:t>
    </dgm:pt>
    <dgm:pt modelId="{862A3A97-A01C-7047-AEC4-41EC324B8A86}">
      <dgm:prSet phldrT="[Text]"/>
      <dgm:spPr/>
      <dgm:t>
        <a:bodyPr/>
        <a:lstStyle/>
        <a:p>
          <a:r>
            <a:rPr lang="en-US" dirty="0"/>
            <a:t>Correct</a:t>
          </a:r>
        </a:p>
      </dgm:t>
    </dgm:pt>
    <dgm:pt modelId="{51D2DAE8-9670-5346-87C0-B98930351864}" type="parTrans" cxnId="{D06FABD6-97FF-314F-9653-193D55A6020A}">
      <dgm:prSet/>
      <dgm:spPr/>
      <dgm:t>
        <a:bodyPr/>
        <a:lstStyle/>
        <a:p>
          <a:endParaRPr lang="en-US"/>
        </a:p>
      </dgm:t>
    </dgm:pt>
    <dgm:pt modelId="{1B02959A-BF58-C54F-80B6-39B846CF7CC9}" type="sibTrans" cxnId="{D06FABD6-97FF-314F-9653-193D55A6020A}">
      <dgm:prSet/>
      <dgm:spPr/>
      <dgm:t>
        <a:bodyPr/>
        <a:lstStyle/>
        <a:p>
          <a:endParaRPr lang="en-US"/>
        </a:p>
      </dgm:t>
    </dgm:pt>
    <dgm:pt modelId="{82D6978B-C330-D548-B148-450BBFB58A87}">
      <dgm:prSet phldrT="[Text]"/>
      <dgm:spPr/>
      <dgm:t>
        <a:bodyPr/>
        <a:lstStyle/>
        <a:p>
          <a:r>
            <a:rPr lang="en-US" dirty="0"/>
            <a:t>quantile normalization</a:t>
          </a:r>
        </a:p>
      </dgm:t>
    </dgm:pt>
    <dgm:pt modelId="{38224204-2BF1-C941-9986-B9A0FDFA4B73}" type="parTrans" cxnId="{DE91BEAA-4E6E-1F41-9D04-CF09409AC7CA}">
      <dgm:prSet/>
      <dgm:spPr/>
      <dgm:t>
        <a:bodyPr/>
        <a:lstStyle/>
        <a:p>
          <a:endParaRPr lang="en-US"/>
        </a:p>
      </dgm:t>
    </dgm:pt>
    <dgm:pt modelId="{88154F63-EDA3-944A-AC1D-699452A47C74}" type="sibTrans" cxnId="{DE91BEAA-4E6E-1F41-9D04-CF09409AC7CA}">
      <dgm:prSet/>
      <dgm:spPr/>
      <dgm:t>
        <a:bodyPr/>
        <a:lstStyle/>
        <a:p>
          <a:endParaRPr lang="en-US"/>
        </a:p>
      </dgm:t>
    </dgm:pt>
    <dgm:pt modelId="{DC906325-D22D-1E41-BF98-E3AD2CB052AC}">
      <dgm:prSet phldrT="[Text]"/>
      <dgm:spPr/>
      <dgm:t>
        <a:bodyPr/>
        <a:lstStyle/>
        <a:p>
          <a:r>
            <a:rPr lang="en-US" dirty="0"/>
            <a:t>non-linear + </a:t>
          </a:r>
          <a:r>
            <a:rPr lang="en-US" dirty="0" err="1"/>
            <a:t>ComBat</a:t>
          </a:r>
          <a:r>
            <a:rPr lang="en-US" dirty="0"/>
            <a:t> / </a:t>
          </a:r>
          <a:r>
            <a:rPr lang="en-US" dirty="0" err="1"/>
            <a:t>ComBat</a:t>
          </a:r>
          <a:endParaRPr lang="en-US" dirty="0"/>
        </a:p>
      </dgm:t>
    </dgm:pt>
    <dgm:pt modelId="{4EB2FAA1-D33E-984D-9318-730B05DF744E}" type="parTrans" cxnId="{8B1B7155-4158-6245-B715-0C06FCCD9372}">
      <dgm:prSet/>
      <dgm:spPr/>
      <dgm:t>
        <a:bodyPr/>
        <a:lstStyle/>
        <a:p>
          <a:endParaRPr lang="en-US"/>
        </a:p>
      </dgm:t>
    </dgm:pt>
    <dgm:pt modelId="{21E65D5D-B7FA-994A-BF7D-A56F8D455F8A}" type="sibTrans" cxnId="{8B1B7155-4158-6245-B715-0C06FCCD9372}">
      <dgm:prSet/>
      <dgm:spPr/>
      <dgm:t>
        <a:bodyPr/>
        <a:lstStyle/>
        <a:p>
          <a:endParaRPr lang="en-US"/>
        </a:p>
      </dgm:t>
    </dgm:pt>
    <dgm:pt modelId="{BE740A3F-E048-AD40-B3C4-59F94C6C0459}">
      <dgm:prSet phldrT="[Text]"/>
      <dgm:spPr/>
      <dgm:t>
        <a:bodyPr/>
        <a:lstStyle/>
        <a:p>
          <a:r>
            <a:rPr lang="en-US" dirty="0"/>
            <a:t>Run diagnostics again</a:t>
          </a:r>
        </a:p>
      </dgm:t>
    </dgm:pt>
    <dgm:pt modelId="{4695E10C-B14B-0B40-BC52-73002ABCB4D6}" type="parTrans" cxnId="{9C176EF4-0C76-6145-8972-C3A4C3669F7C}">
      <dgm:prSet/>
      <dgm:spPr/>
      <dgm:t>
        <a:bodyPr/>
        <a:lstStyle/>
        <a:p>
          <a:endParaRPr lang="en-US"/>
        </a:p>
      </dgm:t>
    </dgm:pt>
    <dgm:pt modelId="{850A777A-A26C-4246-B3CC-342D5008D9B5}" type="sibTrans" cxnId="{9C176EF4-0C76-6145-8972-C3A4C3669F7C}">
      <dgm:prSet/>
      <dgm:spPr/>
      <dgm:t>
        <a:bodyPr/>
        <a:lstStyle/>
        <a:p>
          <a:endParaRPr lang="en-US"/>
        </a:p>
      </dgm:t>
    </dgm:pt>
    <dgm:pt modelId="{486B7EA5-257C-1240-9BF8-3D3928203370}">
      <dgm:prSet phldrT="[Text]"/>
      <dgm:spPr/>
      <dgm:t>
        <a:bodyPr/>
        <a:lstStyle/>
        <a:p>
          <a:r>
            <a:rPr lang="en-US" dirty="0"/>
            <a:t>When using </a:t>
          </a:r>
          <a:r>
            <a:rPr lang="en-US" dirty="0" err="1"/>
            <a:t>ComBat</a:t>
          </a:r>
          <a:r>
            <a:rPr lang="en-US" dirty="0"/>
            <a:t>, make sure you remove the peptides missing in the whole batch</a:t>
          </a:r>
        </a:p>
      </dgm:t>
    </dgm:pt>
    <dgm:pt modelId="{BEBC8C91-083C-E649-87D4-DD72B7136C95}" type="parTrans" cxnId="{D7CB0587-8AA1-8C4C-8B6E-3022A53C0FA0}">
      <dgm:prSet/>
      <dgm:spPr/>
      <dgm:t>
        <a:bodyPr/>
        <a:lstStyle/>
        <a:p>
          <a:endParaRPr lang="en-US"/>
        </a:p>
      </dgm:t>
    </dgm:pt>
    <dgm:pt modelId="{FFC8229F-5801-8D42-A596-64307F2B63DA}" type="sibTrans" cxnId="{D7CB0587-8AA1-8C4C-8B6E-3022A53C0FA0}">
      <dgm:prSet/>
      <dgm:spPr/>
      <dgm:t>
        <a:bodyPr/>
        <a:lstStyle/>
        <a:p>
          <a:endParaRPr lang="en-US"/>
        </a:p>
      </dgm:t>
    </dgm:pt>
    <dgm:pt modelId="{92BB7793-1FB1-3E4A-B124-12247C1FEC83}">
      <dgm:prSet phldrT="[Text]"/>
      <dgm:spPr/>
      <dgm:t>
        <a:bodyPr/>
        <a:lstStyle/>
        <a:p>
          <a:r>
            <a:rPr lang="en-US" dirty="0" err="1"/>
            <a:t>iRT</a:t>
          </a:r>
          <a:endParaRPr lang="en-US" dirty="0"/>
        </a:p>
      </dgm:t>
    </dgm:pt>
    <dgm:pt modelId="{75BBA5C7-086F-B34C-9368-A175C07083C0}" type="parTrans" cxnId="{1D48BB31-A906-8F4E-B6C5-4618BC754C96}">
      <dgm:prSet/>
      <dgm:spPr/>
    </dgm:pt>
    <dgm:pt modelId="{D73A1D64-96B3-744D-B950-E4B11A2BDA98}" type="sibTrans" cxnId="{1D48BB31-A906-8F4E-B6C5-4618BC754C96}">
      <dgm:prSet/>
      <dgm:spPr/>
    </dgm:pt>
    <dgm:pt modelId="{B1CEC798-D8AB-6C49-8F34-0EBB98BF484A}">
      <dgm:prSet phldrT="[Text]"/>
      <dgm:spPr/>
      <dgm:t>
        <a:bodyPr/>
        <a:lstStyle/>
        <a:p>
          <a:r>
            <a:rPr lang="en-US" dirty="0"/>
            <a:t>some random protein/peptide</a:t>
          </a:r>
        </a:p>
      </dgm:t>
    </dgm:pt>
    <dgm:pt modelId="{64587907-4CC9-F441-A117-42DB3B83F759}" type="parTrans" cxnId="{8B6ADD91-8489-F641-B2EF-1C5BCE661FAE}">
      <dgm:prSet/>
      <dgm:spPr/>
    </dgm:pt>
    <dgm:pt modelId="{71E54D8B-1946-C64E-8BC2-885F9F871611}" type="sibTrans" cxnId="{8B6ADD91-8489-F641-B2EF-1C5BCE661FAE}">
      <dgm:prSet/>
      <dgm:spPr/>
    </dgm:pt>
    <dgm:pt modelId="{265D929C-6AA9-7C46-B503-A7437274C910}">
      <dgm:prSet phldrT="[Text]"/>
      <dgm:spPr/>
      <dgm:t>
        <a:bodyPr/>
        <a:lstStyle/>
        <a:p>
          <a:r>
            <a:rPr lang="en-US" dirty="0"/>
            <a:t>clustering, PCA, PVCA, </a:t>
          </a:r>
          <a:r>
            <a:rPr lang="en-US" dirty="0" err="1"/>
            <a:t>tSNE</a:t>
          </a:r>
          <a:endParaRPr lang="en-US" dirty="0"/>
        </a:p>
      </dgm:t>
    </dgm:pt>
    <dgm:pt modelId="{14E4F062-777B-CC4E-956E-47FBF6D1C6AA}" type="parTrans" cxnId="{89448F93-BC73-6B41-AE71-4A5B1BD82269}">
      <dgm:prSet/>
      <dgm:spPr/>
    </dgm:pt>
    <dgm:pt modelId="{37D53DA1-0906-354A-B6B1-6338229331DC}" type="sibTrans" cxnId="{89448F93-BC73-6B41-AE71-4A5B1BD82269}">
      <dgm:prSet/>
      <dgm:spPr/>
    </dgm:pt>
    <dgm:pt modelId="{18C3DD70-B87F-3740-86A0-2530FBAE517A}">
      <dgm:prSet phldrT="[Text]"/>
      <dgm:spPr/>
      <dgm:t>
        <a:bodyPr/>
        <a:lstStyle/>
        <a:p>
          <a:r>
            <a:rPr lang="en-US" dirty="0"/>
            <a:t>random proteins</a:t>
          </a:r>
        </a:p>
      </dgm:t>
    </dgm:pt>
    <dgm:pt modelId="{843648F6-A6CE-6E48-98FF-DB69399F92BE}" type="parTrans" cxnId="{5D997B5B-426B-C946-9B79-9D252D2143AC}">
      <dgm:prSet/>
      <dgm:spPr/>
    </dgm:pt>
    <dgm:pt modelId="{BAB0E72F-ADF8-4A43-AB1B-CA965B602AC1}" type="sibTrans" cxnId="{5D997B5B-426B-C946-9B79-9D252D2143AC}">
      <dgm:prSet/>
      <dgm:spPr/>
    </dgm:pt>
    <dgm:pt modelId="{0CE2AC1B-D7A5-BF46-857D-A01D0D632DD3}" type="pres">
      <dgm:prSet presAssocID="{A91AE0F2-2B13-474E-AD63-BFCFC24F59E4}" presName="linearFlow" presStyleCnt="0">
        <dgm:presLayoutVars>
          <dgm:dir/>
          <dgm:animLvl val="lvl"/>
          <dgm:resizeHandles val="exact"/>
        </dgm:presLayoutVars>
      </dgm:prSet>
      <dgm:spPr/>
    </dgm:pt>
    <dgm:pt modelId="{721F58BB-E1DF-9847-8915-AD2E3E0BAB91}" type="pres">
      <dgm:prSet presAssocID="{A9EA6972-208B-4A46-8A65-823FF2E1FB5A}" presName="composite" presStyleCnt="0"/>
      <dgm:spPr/>
    </dgm:pt>
    <dgm:pt modelId="{08005BAB-A7AE-FE46-99EE-066AE4F934AA}" type="pres">
      <dgm:prSet presAssocID="{A9EA6972-208B-4A46-8A65-823FF2E1FB5A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6380528-4B94-434F-B830-9E867787A05B}" type="pres">
      <dgm:prSet presAssocID="{A9EA6972-208B-4A46-8A65-823FF2E1FB5A}" presName="descendantText" presStyleLbl="alignAcc1" presStyleIdx="0" presStyleCnt="5">
        <dgm:presLayoutVars>
          <dgm:bulletEnabled val="1"/>
        </dgm:presLayoutVars>
      </dgm:prSet>
      <dgm:spPr/>
    </dgm:pt>
    <dgm:pt modelId="{64B5EE5A-49F5-1945-93D9-3A683F6E72FC}" type="pres">
      <dgm:prSet presAssocID="{53985821-8794-9545-9675-51EC6049E67E}" presName="sp" presStyleCnt="0"/>
      <dgm:spPr/>
    </dgm:pt>
    <dgm:pt modelId="{97D91AF0-E562-0F45-B3C7-E10B7F70F79A}" type="pres">
      <dgm:prSet presAssocID="{72C9D084-E75D-A24C-95B1-2076D1353447}" presName="composite" presStyleCnt="0"/>
      <dgm:spPr/>
    </dgm:pt>
    <dgm:pt modelId="{1C4A718E-9DFC-C045-95DB-E9F131B124DD}" type="pres">
      <dgm:prSet presAssocID="{72C9D084-E75D-A24C-95B1-2076D135344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B2EF50B-CBDE-4046-A6ED-67D2DD46B61B}" type="pres">
      <dgm:prSet presAssocID="{72C9D084-E75D-A24C-95B1-2076D1353447}" presName="descendantText" presStyleLbl="alignAcc1" presStyleIdx="1" presStyleCnt="5">
        <dgm:presLayoutVars>
          <dgm:bulletEnabled val="1"/>
        </dgm:presLayoutVars>
      </dgm:prSet>
      <dgm:spPr/>
    </dgm:pt>
    <dgm:pt modelId="{B6E9E47C-E538-0C46-ACA6-51965FDDB5E6}" type="pres">
      <dgm:prSet presAssocID="{BE42A2E4-B864-B94A-8ADA-8F73E8184CB4}" presName="sp" presStyleCnt="0"/>
      <dgm:spPr/>
    </dgm:pt>
    <dgm:pt modelId="{8D913B37-CC82-EC46-9CA7-5743C0B214DB}" type="pres">
      <dgm:prSet presAssocID="{C0B292C6-D54C-3A4C-92CB-DAE2120AC75B}" presName="composite" presStyleCnt="0"/>
      <dgm:spPr/>
    </dgm:pt>
    <dgm:pt modelId="{6630A0C0-ADA7-FB44-9F6E-6EA37753324E}" type="pres">
      <dgm:prSet presAssocID="{C0B292C6-D54C-3A4C-92CB-DAE2120AC75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573F6DF-1C47-B84D-91A7-01EEDB569961}" type="pres">
      <dgm:prSet presAssocID="{C0B292C6-D54C-3A4C-92CB-DAE2120AC75B}" presName="descendantText" presStyleLbl="alignAcc1" presStyleIdx="2" presStyleCnt="5">
        <dgm:presLayoutVars>
          <dgm:bulletEnabled val="1"/>
        </dgm:presLayoutVars>
      </dgm:prSet>
      <dgm:spPr/>
    </dgm:pt>
    <dgm:pt modelId="{778762D3-8C43-194C-A4E8-525913A08106}" type="pres">
      <dgm:prSet presAssocID="{6581669C-C58C-7E45-A8DE-C3EEC9F9D3B0}" presName="sp" presStyleCnt="0"/>
      <dgm:spPr/>
    </dgm:pt>
    <dgm:pt modelId="{EF55D16A-2878-4D45-A7A0-94556106D212}" type="pres">
      <dgm:prSet presAssocID="{862A3A97-A01C-7047-AEC4-41EC324B8A86}" presName="composite" presStyleCnt="0"/>
      <dgm:spPr/>
    </dgm:pt>
    <dgm:pt modelId="{4596BC6A-A0CF-124F-B664-9CFA45AFA7FD}" type="pres">
      <dgm:prSet presAssocID="{862A3A97-A01C-7047-AEC4-41EC324B8A8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C307CF3-7F32-5440-B132-DAE96AB1BD5F}" type="pres">
      <dgm:prSet presAssocID="{862A3A97-A01C-7047-AEC4-41EC324B8A86}" presName="descendantText" presStyleLbl="alignAcc1" presStyleIdx="3" presStyleCnt="5">
        <dgm:presLayoutVars>
          <dgm:bulletEnabled val="1"/>
        </dgm:presLayoutVars>
      </dgm:prSet>
      <dgm:spPr/>
    </dgm:pt>
    <dgm:pt modelId="{446E725B-FA2E-744E-BBEB-3C40F9A44E44}" type="pres">
      <dgm:prSet presAssocID="{1B02959A-BF58-C54F-80B6-39B846CF7CC9}" presName="sp" presStyleCnt="0"/>
      <dgm:spPr/>
    </dgm:pt>
    <dgm:pt modelId="{4FCA90B2-9EB1-AE4B-A4E1-2A13E7F2EC69}" type="pres">
      <dgm:prSet presAssocID="{BE740A3F-E048-AD40-B3C4-59F94C6C0459}" presName="composite" presStyleCnt="0"/>
      <dgm:spPr/>
    </dgm:pt>
    <dgm:pt modelId="{19106CFF-8BC1-9B4D-B81F-5F65A3F5B87D}" type="pres">
      <dgm:prSet presAssocID="{BE740A3F-E048-AD40-B3C4-59F94C6C045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B6A629F-2AD9-BB40-BA37-3CB235F7280E}" type="pres">
      <dgm:prSet presAssocID="{BE740A3F-E048-AD40-B3C4-59F94C6C045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570B17-E8C2-1547-A74A-5650E921AF24}" type="presOf" srcId="{72C9D084-E75D-A24C-95B1-2076D1353447}" destId="{1C4A718E-9DFC-C045-95DB-E9F131B124DD}" srcOrd="0" destOrd="0" presId="urn:microsoft.com/office/officeart/2005/8/layout/chevron2"/>
    <dgm:cxn modelId="{ABCFF31D-A919-C94A-B1BC-9CB6862D21AF}" type="presOf" srcId="{F4155328-1C78-1E49-89E0-78C6F6FF3FBC}" destId="{BB2EF50B-CBDE-4046-A6ED-67D2DD46B61B}" srcOrd="0" destOrd="0" presId="urn:microsoft.com/office/officeart/2005/8/layout/chevron2"/>
    <dgm:cxn modelId="{9C154C21-110E-F547-9610-00EF01EE1575}" type="presOf" srcId="{18C3DD70-B87F-3740-86A0-2530FBAE517A}" destId="{0573F6DF-1C47-B84D-91A7-01EEDB569961}" srcOrd="0" destOrd="4" presId="urn:microsoft.com/office/officeart/2005/8/layout/chevron2"/>
    <dgm:cxn modelId="{3243F426-8C60-1742-8F5E-03556D40DA1F}" srcId="{A9EA6972-208B-4A46-8A65-823FF2E1FB5A}" destId="{20B8EB1B-151A-7241-82D5-E71A8DCF51A5}" srcOrd="0" destOrd="0" parTransId="{D55561C7-9FE8-FB48-AE64-0D5ABE783CA9}" sibTransId="{0920F925-A0A3-EB4A-A2B5-03CEC89C1F25}"/>
    <dgm:cxn modelId="{4F46A429-B08C-F442-83D6-F96071A054DA}" type="presOf" srcId="{B1CEC798-D8AB-6C49-8F34-0EBB98BF484A}" destId="{3B6A629F-2AD9-BB40-BA37-3CB235F7280E}" srcOrd="0" destOrd="1" presId="urn:microsoft.com/office/officeart/2005/8/layout/chevron2"/>
    <dgm:cxn modelId="{1D48BB31-A906-8F4E-B6C5-4618BC754C96}" srcId="{BE740A3F-E048-AD40-B3C4-59F94C6C0459}" destId="{92BB7793-1FB1-3E4A-B124-12247C1FEC83}" srcOrd="0" destOrd="0" parTransId="{75BBA5C7-086F-B34C-9368-A175C07083C0}" sibTransId="{D73A1D64-96B3-744D-B950-E4B11A2BDA98}"/>
    <dgm:cxn modelId="{99036134-2798-3D47-ABA8-2667CA772447}" type="presOf" srcId="{BE740A3F-E048-AD40-B3C4-59F94C6C0459}" destId="{19106CFF-8BC1-9B4D-B81F-5F65A3F5B87D}" srcOrd="0" destOrd="0" presId="urn:microsoft.com/office/officeart/2005/8/layout/chevron2"/>
    <dgm:cxn modelId="{053DAF34-A976-1D44-988A-ACF421F9DDC4}" type="presOf" srcId="{265D929C-6AA9-7C46-B503-A7437274C910}" destId="{3B6A629F-2AD9-BB40-BA37-3CB235F7280E}" srcOrd="0" destOrd="2" presId="urn:microsoft.com/office/officeart/2005/8/layout/chevron2"/>
    <dgm:cxn modelId="{DF616F37-F712-1C4B-87CF-52537616341E}" srcId="{A9EA6972-208B-4A46-8A65-823FF2E1FB5A}" destId="{B324B886-1F60-D64C-A43D-B082C5BB13DE}" srcOrd="1" destOrd="0" parTransId="{35C6C18E-FD30-734F-A56B-4BD96A0A54F8}" sibTransId="{A379B4BC-B4FD-AB40-9F41-8683E9E9AF2F}"/>
    <dgm:cxn modelId="{D2EF1941-B828-484F-A629-EAC0AEAC0DF8}" type="presOf" srcId="{C0B292C6-D54C-3A4C-92CB-DAE2120AC75B}" destId="{6630A0C0-ADA7-FB44-9F6E-6EA37753324E}" srcOrd="0" destOrd="0" presId="urn:microsoft.com/office/officeart/2005/8/layout/chevron2"/>
    <dgm:cxn modelId="{9DF8FF52-9DD2-B248-AF46-582A757E18A7}" type="presOf" srcId="{0E97A965-8F89-AC4B-9922-05A73AFB3C2F}" destId="{0573F6DF-1C47-B84D-91A7-01EEDB569961}" srcOrd="0" destOrd="3" presId="urn:microsoft.com/office/officeart/2005/8/layout/chevron2"/>
    <dgm:cxn modelId="{8B1B7155-4158-6245-B715-0C06FCCD9372}" srcId="{862A3A97-A01C-7047-AEC4-41EC324B8A86}" destId="{DC906325-D22D-1E41-BF98-E3AD2CB052AC}" srcOrd="1" destOrd="0" parTransId="{4EB2FAA1-D33E-984D-9318-730B05DF744E}" sibTransId="{21E65D5D-B7FA-994A-BF7D-A56F8D455F8A}"/>
    <dgm:cxn modelId="{7A7FC358-F0CA-D947-A4A3-05ED41674F1C}" type="presOf" srcId="{862A3A97-A01C-7047-AEC4-41EC324B8A86}" destId="{4596BC6A-A0CF-124F-B664-9CFA45AFA7FD}" srcOrd="0" destOrd="0" presId="urn:microsoft.com/office/officeart/2005/8/layout/chevron2"/>
    <dgm:cxn modelId="{1C23D458-80B0-B743-86A5-415417999790}" srcId="{72C9D084-E75D-A24C-95B1-2076D1353447}" destId="{F7EF6F55-AA5F-9547-9C08-4328924C2846}" srcOrd="1" destOrd="0" parTransId="{FCB082EA-B262-4545-B5C4-198EF50F6CCC}" sibTransId="{1E6B5A55-8474-EA4E-B6CB-37A450E50B9D}"/>
    <dgm:cxn modelId="{5D997B5B-426B-C946-9B79-9D252D2143AC}" srcId="{C0B292C6-D54C-3A4C-92CB-DAE2120AC75B}" destId="{18C3DD70-B87F-3740-86A0-2530FBAE517A}" srcOrd="4" destOrd="0" parTransId="{843648F6-A6CE-6E48-98FF-DB69399F92BE}" sibTransId="{BAB0E72F-ADF8-4A43-AB1B-CA965B602AC1}"/>
    <dgm:cxn modelId="{B84F8E5D-ABD0-864E-AC38-C6B907E1E4D0}" type="presOf" srcId="{C1B9CA48-1C4F-FF49-9CAD-960C2FE190E8}" destId="{BB2EF50B-CBDE-4046-A6ED-67D2DD46B61B}" srcOrd="0" destOrd="3" presId="urn:microsoft.com/office/officeart/2005/8/layout/chevron2"/>
    <dgm:cxn modelId="{610EF660-88B0-4F4D-BD21-6574C836F5B0}" type="presOf" srcId="{3C6BF953-D3FA-3047-807E-629D5439F361}" destId="{F6380528-4B94-434F-B830-9E867787A05B}" srcOrd="0" destOrd="2" presId="urn:microsoft.com/office/officeart/2005/8/layout/chevron2"/>
    <dgm:cxn modelId="{3C822862-D115-E94B-8F62-1AF39F110DC3}" srcId="{72C9D084-E75D-A24C-95B1-2076D1353447}" destId="{C1B9CA48-1C4F-FF49-9CAD-960C2FE190E8}" srcOrd="3" destOrd="0" parTransId="{CC184258-C972-6F47-9C3F-8BD17CB58608}" sibTransId="{E2B204BD-F6CF-C44E-A16B-A9640AE5797C}"/>
    <dgm:cxn modelId="{49E2C463-9B52-8C4C-BF77-D06246B43C27}" srcId="{C0B292C6-D54C-3A4C-92CB-DAE2120AC75B}" destId="{B371FE80-1DAF-634F-BD15-7AF16FDD56C0}" srcOrd="1" destOrd="0" parTransId="{7B6FF0B6-3C98-6F4C-86E5-5EAE0B4F4156}" sibTransId="{3F143349-4296-6242-A14B-DE3BFF551D9A}"/>
    <dgm:cxn modelId="{DDED1464-1AF6-B14E-B3EE-7A20BADAEE6B}" srcId="{A91AE0F2-2B13-474E-AD63-BFCFC24F59E4}" destId="{A9EA6972-208B-4A46-8A65-823FF2E1FB5A}" srcOrd="0" destOrd="0" parTransId="{A1AADBA4-A4D7-074B-9808-B722DFC15475}" sibTransId="{53985821-8794-9545-9675-51EC6049E67E}"/>
    <dgm:cxn modelId="{3DA17070-7020-1B46-8B52-3A717D00F743}" srcId="{C0B292C6-D54C-3A4C-92CB-DAE2120AC75B}" destId="{8B148BF9-0B43-5A4B-BAE5-5B020C2F9E80}" srcOrd="2" destOrd="0" parTransId="{EC792B36-2FD8-634A-8E71-7D2B117A678A}" sibTransId="{9B802702-9801-BC47-A4D6-AFE6E9F48FC9}"/>
    <dgm:cxn modelId="{0C88D371-086B-FF4C-BADA-1BB2CB81425A}" srcId="{A91AE0F2-2B13-474E-AD63-BFCFC24F59E4}" destId="{72C9D084-E75D-A24C-95B1-2076D1353447}" srcOrd="1" destOrd="0" parTransId="{11F80446-92CE-2042-9627-01B4CA131590}" sibTransId="{BE42A2E4-B864-B94A-8ADA-8F73E8184CB4}"/>
    <dgm:cxn modelId="{18DF9675-156C-F743-BB03-20784668F617}" type="presOf" srcId="{486B7EA5-257C-1240-9BF8-3D3928203370}" destId="{8C307CF3-7F32-5440-B132-DAE96AB1BD5F}" srcOrd="0" destOrd="2" presId="urn:microsoft.com/office/officeart/2005/8/layout/chevron2"/>
    <dgm:cxn modelId="{B16B7578-8ED8-0142-A7DA-DF88C50D780F}" type="presOf" srcId="{B324B886-1F60-D64C-A43D-B082C5BB13DE}" destId="{F6380528-4B94-434F-B830-9E867787A05B}" srcOrd="0" destOrd="1" presId="urn:microsoft.com/office/officeart/2005/8/layout/chevron2"/>
    <dgm:cxn modelId="{26A0DD7F-FF4B-7546-BD94-C2DD49343772}" type="presOf" srcId="{DC906325-D22D-1E41-BF98-E3AD2CB052AC}" destId="{8C307CF3-7F32-5440-B132-DAE96AB1BD5F}" srcOrd="0" destOrd="1" presId="urn:microsoft.com/office/officeart/2005/8/layout/chevron2"/>
    <dgm:cxn modelId="{553CD386-867E-604C-B0F0-F50E0A643495}" type="presOf" srcId="{8B148BF9-0B43-5A4B-BAE5-5B020C2F9E80}" destId="{0573F6DF-1C47-B84D-91A7-01EEDB569961}" srcOrd="0" destOrd="2" presId="urn:microsoft.com/office/officeart/2005/8/layout/chevron2"/>
    <dgm:cxn modelId="{D7CB0587-8AA1-8C4C-8B6E-3022A53C0FA0}" srcId="{DC906325-D22D-1E41-BF98-E3AD2CB052AC}" destId="{486B7EA5-257C-1240-9BF8-3D3928203370}" srcOrd="0" destOrd="0" parTransId="{BEBC8C91-083C-E649-87D4-DD72B7136C95}" sibTransId="{FFC8229F-5801-8D42-A596-64307F2B63DA}"/>
    <dgm:cxn modelId="{2334CC8B-35BB-A343-80BE-80CDA7588A58}" type="presOf" srcId="{20B8EB1B-151A-7241-82D5-E71A8DCF51A5}" destId="{F6380528-4B94-434F-B830-9E867787A05B}" srcOrd="0" destOrd="0" presId="urn:microsoft.com/office/officeart/2005/8/layout/chevron2"/>
    <dgm:cxn modelId="{EB81CE8F-0815-7549-80EF-F75791EAE76D}" type="presOf" srcId="{A91AE0F2-2B13-474E-AD63-BFCFC24F59E4}" destId="{0CE2AC1B-D7A5-BF46-857D-A01D0D632DD3}" srcOrd="0" destOrd="0" presId="urn:microsoft.com/office/officeart/2005/8/layout/chevron2"/>
    <dgm:cxn modelId="{D7875691-AF47-6F4D-A1BB-CE730E9A2D63}" type="presOf" srcId="{B371FE80-1DAF-634F-BD15-7AF16FDD56C0}" destId="{0573F6DF-1C47-B84D-91A7-01EEDB569961}" srcOrd="0" destOrd="1" presId="urn:microsoft.com/office/officeart/2005/8/layout/chevron2"/>
    <dgm:cxn modelId="{8B6ADD91-8489-F641-B2EF-1C5BCE661FAE}" srcId="{BE740A3F-E048-AD40-B3C4-59F94C6C0459}" destId="{B1CEC798-D8AB-6C49-8F34-0EBB98BF484A}" srcOrd="1" destOrd="0" parTransId="{64587907-4CC9-F441-A117-42DB3B83F759}" sibTransId="{71E54D8B-1946-C64E-8BC2-885F9F871611}"/>
    <dgm:cxn modelId="{ACC46993-F05B-2742-BB76-377662B3BB59}" srcId="{C0B292C6-D54C-3A4C-92CB-DAE2120AC75B}" destId="{0E97A965-8F89-AC4B-9922-05A73AFB3C2F}" srcOrd="3" destOrd="0" parTransId="{A4F84D45-1630-A94D-B6C5-D0888A795329}" sibTransId="{6557543F-E238-9340-9F6F-703CF82DF694}"/>
    <dgm:cxn modelId="{89448F93-BC73-6B41-AE71-4A5B1BD82269}" srcId="{BE740A3F-E048-AD40-B3C4-59F94C6C0459}" destId="{265D929C-6AA9-7C46-B503-A7437274C910}" srcOrd="2" destOrd="0" parTransId="{14E4F062-777B-CC4E-956E-47FBF6D1C6AA}" sibTransId="{37D53DA1-0906-354A-B6B1-6338229331DC}"/>
    <dgm:cxn modelId="{E3679595-91C6-594B-AA58-FFFD94BE15EB}" type="presOf" srcId="{F7EF6F55-AA5F-9547-9C08-4328924C2846}" destId="{BB2EF50B-CBDE-4046-A6ED-67D2DD46B61B}" srcOrd="0" destOrd="1" presId="urn:microsoft.com/office/officeart/2005/8/layout/chevron2"/>
    <dgm:cxn modelId="{09311099-7A04-BF47-B14F-37766F4EAA7B}" srcId="{A9EA6972-208B-4A46-8A65-823FF2E1FB5A}" destId="{3C6BF953-D3FA-3047-807E-629D5439F361}" srcOrd="2" destOrd="0" parTransId="{54062088-2B44-0043-A049-1E5E8B6C67F7}" sibTransId="{50CCD0BD-2F86-ED41-ACDF-87669D539180}"/>
    <dgm:cxn modelId="{C93EC59F-5011-3547-9DA2-A1FA85B89039}" type="presOf" srcId="{82D6978B-C330-D548-B148-450BBFB58A87}" destId="{8C307CF3-7F32-5440-B132-DAE96AB1BD5F}" srcOrd="0" destOrd="0" presId="urn:microsoft.com/office/officeart/2005/8/layout/chevron2"/>
    <dgm:cxn modelId="{DE91BEAA-4E6E-1F41-9D04-CF09409AC7CA}" srcId="{862A3A97-A01C-7047-AEC4-41EC324B8A86}" destId="{82D6978B-C330-D548-B148-450BBFB58A87}" srcOrd="0" destOrd="0" parTransId="{38224204-2BF1-C941-9986-B9A0FDFA4B73}" sibTransId="{88154F63-EDA3-944A-AC1D-699452A47C74}"/>
    <dgm:cxn modelId="{1138A8B7-4287-D24E-BE4A-3037B87D0E34}" srcId="{A91AE0F2-2B13-474E-AD63-BFCFC24F59E4}" destId="{C0B292C6-D54C-3A4C-92CB-DAE2120AC75B}" srcOrd="2" destOrd="0" parTransId="{32A01490-78D4-A045-8830-2FBD458D91D9}" sibTransId="{6581669C-C58C-7E45-A8DE-C3EEC9F9D3B0}"/>
    <dgm:cxn modelId="{DB657DB9-E04D-994D-9020-E5484AEAAB9D}" type="presOf" srcId="{950E5A32-A198-5843-BB39-044F42BBAE87}" destId="{BB2EF50B-CBDE-4046-A6ED-67D2DD46B61B}" srcOrd="0" destOrd="2" presId="urn:microsoft.com/office/officeart/2005/8/layout/chevron2"/>
    <dgm:cxn modelId="{25169EC3-388D-3147-AC2B-2D4F2618578C}" srcId="{C0B292C6-D54C-3A4C-92CB-DAE2120AC75B}" destId="{9A8B0074-3DE8-B34F-A440-9B26FFFF2B46}" srcOrd="0" destOrd="0" parTransId="{50EA0608-068F-BF40-A4DF-953EB271D5FE}" sibTransId="{B822F186-EB85-024B-A1F0-5AF9FBC0EEBA}"/>
    <dgm:cxn modelId="{DAD4ADD2-82D5-8840-85A0-69E3F085ADC8}" type="presOf" srcId="{A9EA6972-208B-4A46-8A65-823FF2E1FB5A}" destId="{08005BAB-A7AE-FE46-99EE-066AE4F934AA}" srcOrd="0" destOrd="0" presId="urn:microsoft.com/office/officeart/2005/8/layout/chevron2"/>
    <dgm:cxn modelId="{D06FABD6-97FF-314F-9653-193D55A6020A}" srcId="{A91AE0F2-2B13-474E-AD63-BFCFC24F59E4}" destId="{862A3A97-A01C-7047-AEC4-41EC324B8A86}" srcOrd="3" destOrd="0" parTransId="{51D2DAE8-9670-5346-87C0-B98930351864}" sibTransId="{1B02959A-BF58-C54F-80B6-39B846CF7CC9}"/>
    <dgm:cxn modelId="{F362A6D8-6C13-2440-9CFC-1D23C5FCE0B1}" srcId="{72C9D084-E75D-A24C-95B1-2076D1353447}" destId="{F4155328-1C78-1E49-89E0-78C6F6FF3FBC}" srcOrd="0" destOrd="0" parTransId="{E29FE9DB-65BD-EC4F-9FE0-76851F606D44}" sibTransId="{F5A9301E-28B7-8946-8C69-0374091CA5EE}"/>
    <dgm:cxn modelId="{8DE3D6E2-BD47-CC41-A903-A02110A3D641}" type="presOf" srcId="{92BB7793-1FB1-3E4A-B124-12247C1FEC83}" destId="{3B6A629F-2AD9-BB40-BA37-3CB235F7280E}" srcOrd="0" destOrd="0" presId="urn:microsoft.com/office/officeart/2005/8/layout/chevron2"/>
    <dgm:cxn modelId="{DDE173F2-EF57-3242-A59A-6A1304FA9128}" type="presOf" srcId="{9A8B0074-3DE8-B34F-A440-9B26FFFF2B46}" destId="{0573F6DF-1C47-B84D-91A7-01EEDB569961}" srcOrd="0" destOrd="0" presId="urn:microsoft.com/office/officeart/2005/8/layout/chevron2"/>
    <dgm:cxn modelId="{9C176EF4-0C76-6145-8972-C3A4C3669F7C}" srcId="{A91AE0F2-2B13-474E-AD63-BFCFC24F59E4}" destId="{BE740A3F-E048-AD40-B3C4-59F94C6C0459}" srcOrd="4" destOrd="0" parTransId="{4695E10C-B14B-0B40-BC52-73002ABCB4D6}" sibTransId="{850A777A-A26C-4246-B3CC-342D5008D9B5}"/>
    <dgm:cxn modelId="{ECA527FF-56B4-5841-948B-FEF1D6ED254F}" srcId="{72C9D084-E75D-A24C-95B1-2076D1353447}" destId="{950E5A32-A198-5843-BB39-044F42BBAE87}" srcOrd="2" destOrd="0" parTransId="{B837BD3F-5AC8-D54E-AA99-8B43AA0AA3F9}" sibTransId="{79A92C0A-1E22-FD41-9AF4-19BA7FADEED3}"/>
    <dgm:cxn modelId="{AB46392B-7EB5-EF4E-83CB-3511B69CF411}" type="presParOf" srcId="{0CE2AC1B-D7A5-BF46-857D-A01D0D632DD3}" destId="{721F58BB-E1DF-9847-8915-AD2E3E0BAB91}" srcOrd="0" destOrd="0" presId="urn:microsoft.com/office/officeart/2005/8/layout/chevron2"/>
    <dgm:cxn modelId="{30A763F9-EEB0-1648-9A83-AE00ADCFC9A2}" type="presParOf" srcId="{721F58BB-E1DF-9847-8915-AD2E3E0BAB91}" destId="{08005BAB-A7AE-FE46-99EE-066AE4F934AA}" srcOrd="0" destOrd="0" presId="urn:microsoft.com/office/officeart/2005/8/layout/chevron2"/>
    <dgm:cxn modelId="{2D48CEC5-4FDB-A245-9EDC-D9A0767FCA4D}" type="presParOf" srcId="{721F58BB-E1DF-9847-8915-AD2E3E0BAB91}" destId="{F6380528-4B94-434F-B830-9E867787A05B}" srcOrd="1" destOrd="0" presId="urn:microsoft.com/office/officeart/2005/8/layout/chevron2"/>
    <dgm:cxn modelId="{D51836AA-E7F3-4D43-BB6C-C16D1C1893F5}" type="presParOf" srcId="{0CE2AC1B-D7A5-BF46-857D-A01D0D632DD3}" destId="{64B5EE5A-49F5-1945-93D9-3A683F6E72FC}" srcOrd="1" destOrd="0" presId="urn:microsoft.com/office/officeart/2005/8/layout/chevron2"/>
    <dgm:cxn modelId="{DD408BC8-E2B3-9346-9DF0-E94021912DD9}" type="presParOf" srcId="{0CE2AC1B-D7A5-BF46-857D-A01D0D632DD3}" destId="{97D91AF0-E562-0F45-B3C7-E10B7F70F79A}" srcOrd="2" destOrd="0" presId="urn:microsoft.com/office/officeart/2005/8/layout/chevron2"/>
    <dgm:cxn modelId="{AC42DDED-2D10-C04B-812B-8F17B860F478}" type="presParOf" srcId="{97D91AF0-E562-0F45-B3C7-E10B7F70F79A}" destId="{1C4A718E-9DFC-C045-95DB-E9F131B124DD}" srcOrd="0" destOrd="0" presId="urn:microsoft.com/office/officeart/2005/8/layout/chevron2"/>
    <dgm:cxn modelId="{DAC506B3-948F-2449-8C5D-5FF46B5C7317}" type="presParOf" srcId="{97D91AF0-E562-0F45-B3C7-E10B7F70F79A}" destId="{BB2EF50B-CBDE-4046-A6ED-67D2DD46B61B}" srcOrd="1" destOrd="0" presId="urn:microsoft.com/office/officeart/2005/8/layout/chevron2"/>
    <dgm:cxn modelId="{C7B06DFC-006C-3148-82C1-9098FAE326E4}" type="presParOf" srcId="{0CE2AC1B-D7A5-BF46-857D-A01D0D632DD3}" destId="{B6E9E47C-E538-0C46-ACA6-51965FDDB5E6}" srcOrd="3" destOrd="0" presId="urn:microsoft.com/office/officeart/2005/8/layout/chevron2"/>
    <dgm:cxn modelId="{EA85D410-4112-9C46-A39D-D64B76CF7E53}" type="presParOf" srcId="{0CE2AC1B-D7A5-BF46-857D-A01D0D632DD3}" destId="{8D913B37-CC82-EC46-9CA7-5743C0B214DB}" srcOrd="4" destOrd="0" presId="urn:microsoft.com/office/officeart/2005/8/layout/chevron2"/>
    <dgm:cxn modelId="{686DA0FA-2E01-824D-9F0D-488FF68280C4}" type="presParOf" srcId="{8D913B37-CC82-EC46-9CA7-5743C0B214DB}" destId="{6630A0C0-ADA7-FB44-9F6E-6EA37753324E}" srcOrd="0" destOrd="0" presId="urn:microsoft.com/office/officeart/2005/8/layout/chevron2"/>
    <dgm:cxn modelId="{3DC930E5-F646-4446-A5A5-4E8D99BA6610}" type="presParOf" srcId="{8D913B37-CC82-EC46-9CA7-5743C0B214DB}" destId="{0573F6DF-1C47-B84D-91A7-01EEDB569961}" srcOrd="1" destOrd="0" presId="urn:microsoft.com/office/officeart/2005/8/layout/chevron2"/>
    <dgm:cxn modelId="{2497E46B-2634-1E4C-89AA-8609A1A7CEFF}" type="presParOf" srcId="{0CE2AC1B-D7A5-BF46-857D-A01D0D632DD3}" destId="{778762D3-8C43-194C-A4E8-525913A08106}" srcOrd="5" destOrd="0" presId="urn:microsoft.com/office/officeart/2005/8/layout/chevron2"/>
    <dgm:cxn modelId="{9DA72856-B5E4-954C-9E90-CE8F4E0139CD}" type="presParOf" srcId="{0CE2AC1B-D7A5-BF46-857D-A01D0D632DD3}" destId="{EF55D16A-2878-4D45-A7A0-94556106D212}" srcOrd="6" destOrd="0" presId="urn:microsoft.com/office/officeart/2005/8/layout/chevron2"/>
    <dgm:cxn modelId="{D4498789-9591-714C-B442-6F988DDEC2C5}" type="presParOf" srcId="{EF55D16A-2878-4D45-A7A0-94556106D212}" destId="{4596BC6A-A0CF-124F-B664-9CFA45AFA7FD}" srcOrd="0" destOrd="0" presId="urn:microsoft.com/office/officeart/2005/8/layout/chevron2"/>
    <dgm:cxn modelId="{CD08893D-83CB-E34B-ACA8-D212A9667AB7}" type="presParOf" srcId="{EF55D16A-2878-4D45-A7A0-94556106D212}" destId="{8C307CF3-7F32-5440-B132-DAE96AB1BD5F}" srcOrd="1" destOrd="0" presId="urn:microsoft.com/office/officeart/2005/8/layout/chevron2"/>
    <dgm:cxn modelId="{1616AD27-BAE2-7F48-9961-1344B6683F58}" type="presParOf" srcId="{0CE2AC1B-D7A5-BF46-857D-A01D0D632DD3}" destId="{446E725B-FA2E-744E-BBEB-3C40F9A44E44}" srcOrd="7" destOrd="0" presId="urn:microsoft.com/office/officeart/2005/8/layout/chevron2"/>
    <dgm:cxn modelId="{38BB4280-E484-294D-9272-09DFD7000405}" type="presParOf" srcId="{0CE2AC1B-D7A5-BF46-857D-A01D0D632DD3}" destId="{4FCA90B2-9EB1-AE4B-A4E1-2A13E7F2EC69}" srcOrd="8" destOrd="0" presId="urn:microsoft.com/office/officeart/2005/8/layout/chevron2"/>
    <dgm:cxn modelId="{C585DE49-20A2-6147-88AE-84E287D55794}" type="presParOf" srcId="{4FCA90B2-9EB1-AE4B-A4E1-2A13E7F2EC69}" destId="{19106CFF-8BC1-9B4D-B81F-5F65A3F5B87D}" srcOrd="0" destOrd="0" presId="urn:microsoft.com/office/officeart/2005/8/layout/chevron2"/>
    <dgm:cxn modelId="{B642EB56-5EB2-9E4C-A2BB-D4770066414E}" type="presParOf" srcId="{4FCA90B2-9EB1-AE4B-A4E1-2A13E7F2EC69}" destId="{3B6A629F-2AD9-BB40-BA37-3CB235F728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05BAB-A7AE-FE46-99EE-066AE4F934AA}">
      <dsp:nvSpPr>
        <dsp:cNvPr id="0" name=""/>
        <dsp:cNvSpPr/>
      </dsp:nvSpPr>
      <dsp:spPr>
        <a:xfrm rot="5400000">
          <a:off x="-192825" y="194698"/>
          <a:ext cx="1285505" cy="8998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Pre-processing</a:t>
          </a:r>
        </a:p>
      </dsp:txBody>
      <dsp:txXfrm rot="-5400000">
        <a:off x="2" y="451799"/>
        <a:ext cx="899853" cy="385652"/>
      </dsp:txXfrm>
    </dsp:sp>
    <dsp:sp modelId="{F6380528-4B94-434F-B830-9E867787A05B}">
      <dsp:nvSpPr>
        <dsp:cNvPr id="0" name=""/>
        <dsp:cNvSpPr/>
      </dsp:nvSpPr>
      <dsp:spPr>
        <a:xfrm rot="5400000">
          <a:off x="4020813" y="-3119087"/>
          <a:ext cx="835578" cy="7077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long-to-wide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log-transform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Remove </a:t>
          </a:r>
          <a:r>
            <a:rPr lang="en-US" sz="900" kern="1200" dirty="0" err="1"/>
            <a:t>requants</a:t>
          </a:r>
          <a:endParaRPr lang="en-US" sz="900" kern="1200" dirty="0"/>
        </a:p>
      </dsp:txBody>
      <dsp:txXfrm rot="-5400000">
        <a:off x="899853" y="42663"/>
        <a:ext cx="7036708" cy="753998"/>
      </dsp:txXfrm>
    </dsp:sp>
    <dsp:sp modelId="{1C4A718E-9DFC-C045-95DB-E9F131B124DD}">
      <dsp:nvSpPr>
        <dsp:cNvPr id="0" name=""/>
        <dsp:cNvSpPr/>
      </dsp:nvSpPr>
      <dsp:spPr>
        <a:xfrm rot="5400000">
          <a:off x="-192825" y="1364854"/>
          <a:ext cx="1285505" cy="8998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rough first idea</a:t>
          </a:r>
        </a:p>
      </dsp:txBody>
      <dsp:txXfrm rot="-5400000">
        <a:off x="2" y="1621955"/>
        <a:ext cx="899853" cy="385652"/>
      </dsp:txXfrm>
    </dsp:sp>
    <dsp:sp modelId="{BB2EF50B-CBDE-4046-A6ED-67D2DD46B61B}">
      <dsp:nvSpPr>
        <dsp:cNvPr id="0" name=""/>
        <dsp:cNvSpPr/>
      </dsp:nvSpPr>
      <dsp:spPr>
        <a:xfrm rot="5400000">
          <a:off x="4020813" y="-1948930"/>
          <a:ext cx="835578" cy="7077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Average Intensity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heatmap (for this, it’s a good idea to substitute </a:t>
          </a:r>
          <a:r>
            <a:rPr lang="en-US" sz="900" kern="1200" dirty="0" err="1"/>
            <a:t>requants</a:t>
          </a:r>
          <a:r>
            <a:rPr lang="en-US" sz="900" kern="1200" dirty="0"/>
            <a:t> (now NAs with numeric value different from the initial)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boxplots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iRTs</a:t>
          </a:r>
          <a:endParaRPr lang="en-US" sz="900" kern="1200" dirty="0"/>
        </a:p>
      </dsp:txBody>
      <dsp:txXfrm rot="-5400000">
        <a:off x="899853" y="1212820"/>
        <a:ext cx="7036708" cy="753998"/>
      </dsp:txXfrm>
    </dsp:sp>
    <dsp:sp modelId="{6630A0C0-ADA7-FB44-9F6E-6EA37753324E}">
      <dsp:nvSpPr>
        <dsp:cNvPr id="0" name=""/>
        <dsp:cNvSpPr/>
      </dsp:nvSpPr>
      <dsp:spPr>
        <a:xfrm rot="5400000">
          <a:off x="-192825" y="2535011"/>
          <a:ext cx="1285505" cy="8998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dig deeper</a:t>
          </a:r>
        </a:p>
      </dsp:txBody>
      <dsp:txXfrm rot="-5400000">
        <a:off x="2" y="2792112"/>
        <a:ext cx="899853" cy="385652"/>
      </dsp:txXfrm>
    </dsp:sp>
    <dsp:sp modelId="{0573F6DF-1C47-B84D-91A7-01EEDB569961}">
      <dsp:nvSpPr>
        <dsp:cNvPr id="0" name=""/>
        <dsp:cNvSpPr/>
      </dsp:nvSpPr>
      <dsp:spPr>
        <a:xfrm rot="5400000">
          <a:off x="4020813" y="-778774"/>
          <a:ext cx="835578" cy="7077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hierarchical clustering labelled with all covariates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PCA – color by biological and technical covariates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quantify the effects with PVCA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Bovine (Spike-ins)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random proteins</a:t>
          </a:r>
        </a:p>
      </dsp:txBody>
      <dsp:txXfrm rot="-5400000">
        <a:off x="899853" y="2382976"/>
        <a:ext cx="7036708" cy="753998"/>
      </dsp:txXfrm>
    </dsp:sp>
    <dsp:sp modelId="{4596BC6A-A0CF-124F-B664-9CFA45AFA7FD}">
      <dsp:nvSpPr>
        <dsp:cNvPr id="0" name=""/>
        <dsp:cNvSpPr/>
      </dsp:nvSpPr>
      <dsp:spPr>
        <a:xfrm rot="5400000">
          <a:off x="-192825" y="3705167"/>
          <a:ext cx="1285505" cy="8998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Correct</a:t>
          </a:r>
        </a:p>
      </dsp:txBody>
      <dsp:txXfrm rot="-5400000">
        <a:off x="2" y="3962268"/>
        <a:ext cx="899853" cy="385652"/>
      </dsp:txXfrm>
    </dsp:sp>
    <dsp:sp modelId="{8C307CF3-7F32-5440-B132-DAE96AB1BD5F}">
      <dsp:nvSpPr>
        <dsp:cNvPr id="0" name=""/>
        <dsp:cNvSpPr/>
      </dsp:nvSpPr>
      <dsp:spPr>
        <a:xfrm rot="5400000">
          <a:off x="4020813" y="391381"/>
          <a:ext cx="835578" cy="7077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quantile normalization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non-linear + </a:t>
          </a:r>
          <a:r>
            <a:rPr lang="en-US" sz="900" kern="1200" dirty="0" err="1"/>
            <a:t>ComBat</a:t>
          </a:r>
          <a:r>
            <a:rPr lang="en-US" sz="900" kern="1200" dirty="0"/>
            <a:t> / </a:t>
          </a:r>
          <a:r>
            <a:rPr lang="en-US" sz="900" kern="1200" dirty="0" err="1"/>
            <a:t>ComBat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When using </a:t>
          </a:r>
          <a:r>
            <a:rPr lang="en-US" sz="900" kern="1200" dirty="0" err="1"/>
            <a:t>ComBat</a:t>
          </a:r>
          <a:r>
            <a:rPr lang="en-US" sz="900" kern="1200" dirty="0"/>
            <a:t>, make sure you remove the peptides missing in the whole batch</a:t>
          </a:r>
        </a:p>
      </dsp:txBody>
      <dsp:txXfrm rot="-5400000">
        <a:off x="899853" y="3553131"/>
        <a:ext cx="7036708" cy="753998"/>
      </dsp:txXfrm>
    </dsp:sp>
    <dsp:sp modelId="{19106CFF-8BC1-9B4D-B81F-5F65A3F5B87D}">
      <dsp:nvSpPr>
        <dsp:cNvPr id="0" name=""/>
        <dsp:cNvSpPr/>
      </dsp:nvSpPr>
      <dsp:spPr>
        <a:xfrm rot="5400000">
          <a:off x="-192825" y="4875323"/>
          <a:ext cx="1285505" cy="8998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Run diagnostics again</a:t>
          </a:r>
        </a:p>
      </dsp:txBody>
      <dsp:txXfrm rot="-5400000">
        <a:off x="2" y="5132424"/>
        <a:ext cx="899853" cy="385652"/>
      </dsp:txXfrm>
    </dsp:sp>
    <dsp:sp modelId="{3B6A629F-2AD9-BB40-BA37-3CB235F7280E}">
      <dsp:nvSpPr>
        <dsp:cNvPr id="0" name=""/>
        <dsp:cNvSpPr/>
      </dsp:nvSpPr>
      <dsp:spPr>
        <a:xfrm rot="5400000">
          <a:off x="4020813" y="1561538"/>
          <a:ext cx="835578" cy="7077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iRT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some random protein/peptide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clustering, PCA, PVCA, </a:t>
          </a:r>
          <a:r>
            <a:rPr lang="en-US" sz="900" kern="1200" dirty="0" err="1"/>
            <a:t>tSNE</a:t>
          </a:r>
          <a:endParaRPr lang="en-US" sz="900" kern="1200" dirty="0"/>
        </a:p>
      </dsp:txBody>
      <dsp:txXfrm rot="-5400000">
        <a:off x="899853" y="4723288"/>
        <a:ext cx="7036708" cy="753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84DD9-ED2D-2846-A3F6-85CC8875A1E2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E95E-A4F5-1148-9CD4-476A581E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7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samples are of biological factors: different strain, diet, age and sex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837AF-C094-42DB-8F0F-456E4FF86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2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32869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7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8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CD133-57DA-3749-A499-710D0185FE3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60505-F5BC-8846-9733-8289391E3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(null)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(null)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(null)"/><Relationship Id="rId5" Type="http://schemas.openxmlformats.org/officeDocument/2006/relationships/image" Target="../media/image26.(null)"/><Relationship Id="rId4" Type="http://schemas.openxmlformats.org/officeDocument/2006/relationships/image" Target="../media/image25.(null)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(null)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8BF2-5134-6242-B383-AD7A867B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983F5-079B-C346-A937-B1187F50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9" b="47414"/>
          <a:stretch/>
        </p:blipFill>
        <p:spPr>
          <a:xfrm>
            <a:off x="271681" y="1828799"/>
            <a:ext cx="4541646" cy="2229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3B3D15-17A5-1046-9E13-D2865924C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07" y="4419600"/>
            <a:ext cx="3004332" cy="2002888"/>
          </a:xfrm>
          <a:prstGeom prst="rect">
            <a:avLst/>
          </a:prstGeom>
        </p:spPr>
      </p:pic>
      <p:pic>
        <p:nvPicPr>
          <p:cNvPr id="15" name="그래픽 9">
            <a:extLst>
              <a:ext uri="{FF2B5EF4-FFF2-40B4-BE49-F238E27FC236}">
                <a16:creationId xmlns:a16="http://schemas.microsoft.com/office/drawing/2014/main" id="{57A80F11-99D9-E54B-95B4-C88002CC1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3959"/>
          <a:stretch/>
        </p:blipFill>
        <p:spPr>
          <a:xfrm>
            <a:off x="318416" y="4196408"/>
            <a:ext cx="4953693" cy="2541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31B9FA-56A5-6744-ADFF-794EE3DF9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26" r="11621" b="14758"/>
          <a:stretch/>
        </p:blipFill>
        <p:spPr>
          <a:xfrm>
            <a:off x="4679411" y="1697612"/>
            <a:ext cx="2672861" cy="1787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DACBAD-8533-174F-9CE9-F24DBBA4C854}"/>
              </a:ext>
            </a:extLst>
          </p:cNvPr>
          <p:cNvSpPr txBox="1"/>
          <p:nvPr/>
        </p:nvSpPr>
        <p:spPr>
          <a:xfrm>
            <a:off x="736600" y="1506023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Boxplot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091DE-7568-4641-A010-6325EC4C3022}"/>
              </a:ext>
            </a:extLst>
          </p:cNvPr>
          <p:cNvSpPr txBox="1"/>
          <p:nvPr/>
        </p:nvSpPr>
        <p:spPr>
          <a:xfrm>
            <a:off x="6015842" y="405026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PVCA plot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B2B1A-8C75-4E48-A94C-356E466C3751}"/>
              </a:ext>
            </a:extLst>
          </p:cNvPr>
          <p:cNvSpPr txBox="1"/>
          <p:nvPr/>
        </p:nvSpPr>
        <p:spPr>
          <a:xfrm>
            <a:off x="5009888" y="1242348"/>
            <a:ext cx="269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Hierarchical clustering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65341-B98D-EB48-8103-AB9EE265E471}"/>
              </a:ext>
            </a:extLst>
          </p:cNvPr>
          <p:cNvPicPr>
            <a:picLocks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7607651" y="951734"/>
            <a:ext cx="1246788" cy="26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B1C4-015E-FE45-92E5-33CC04470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16"/>
          <a:stretch/>
        </p:blipFill>
        <p:spPr>
          <a:xfrm>
            <a:off x="7310" y="1287975"/>
            <a:ext cx="9136690" cy="50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E367-FF5E-EE49-976C-04B80A91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03" y="198872"/>
            <a:ext cx="7886700" cy="1325563"/>
          </a:xfrm>
        </p:spPr>
        <p:txBody>
          <a:bodyPr/>
          <a:lstStyle/>
          <a:p>
            <a:r>
              <a:rPr lang="en-US" dirty="0"/>
              <a:t>Correlation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E67CD-4F1C-354F-8130-968E7C3C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2" y="3473641"/>
            <a:ext cx="8476876" cy="3061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15A3E6-91D0-0647-8354-155EBE153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97"/>
          <a:stretch/>
        </p:blipFill>
        <p:spPr>
          <a:xfrm>
            <a:off x="827315" y="1313403"/>
            <a:ext cx="1721921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77E5B-A6CE-2640-9F97-B36C322D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085" y="1343391"/>
            <a:ext cx="2349500" cy="2170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85C3A-491C-2F40-A003-706E93285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72" y="1327778"/>
            <a:ext cx="2360505" cy="2180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61F42-C0FB-E24F-B32D-7BF471BF9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714" y="1291625"/>
            <a:ext cx="2436481" cy="2250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6116DB-F978-5245-BA6B-30F3B36BC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4" r="21490" b="50335"/>
          <a:stretch/>
        </p:blipFill>
        <p:spPr>
          <a:xfrm>
            <a:off x="307893" y="1327778"/>
            <a:ext cx="519421" cy="23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5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A403-449E-3A4E-BBB1-C13227A2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2F994-B777-4A42-AB1F-0C0531E1F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BC8D-CE65-4C40-B160-E9C9B754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PVCA before and 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CCFC4-2E06-974B-A659-4F2A343B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" r="55216" b="54669"/>
          <a:stretch/>
        </p:blipFill>
        <p:spPr>
          <a:xfrm>
            <a:off x="110867" y="1568558"/>
            <a:ext cx="4584669" cy="491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E5BB3-7ED6-E34A-85AB-7C11AA8E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1" t="45322" r="17443" b="5931"/>
          <a:stretch/>
        </p:blipFill>
        <p:spPr>
          <a:xfrm>
            <a:off x="4695536" y="2063750"/>
            <a:ext cx="3819814" cy="42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17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C95A-C7E1-F54E-8E4E-89E4F04E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plots: before and after</a:t>
            </a:r>
          </a:p>
        </p:txBody>
      </p:sp>
      <p:pic>
        <p:nvPicPr>
          <p:cNvPr id="3" name="그래픽 9">
            <a:extLst>
              <a:ext uri="{FF2B5EF4-FFF2-40B4-BE49-F238E27FC236}">
                <a16:creationId xmlns:a16="http://schemas.microsoft.com/office/drawing/2014/main" id="{0D356BA0-9E57-A441-9316-1CFD6F95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8070" y="1588662"/>
            <a:ext cx="6806280" cy="2541072"/>
          </a:xfrm>
          <a:prstGeom prst="rect">
            <a:avLst/>
          </a:prstGeom>
        </p:spPr>
      </p:pic>
      <p:pic>
        <p:nvPicPr>
          <p:cNvPr id="4" name="그래픽 10">
            <a:extLst>
              <a:ext uri="{FF2B5EF4-FFF2-40B4-BE49-F238E27FC236}">
                <a16:creationId xmlns:a16="http://schemas.microsoft.com/office/drawing/2014/main" id="{068CB08C-D24D-FA47-A03C-2EE22508C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74370" y="4198506"/>
            <a:ext cx="6999764" cy="22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0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B3DA97-B596-0041-9B1A-E81D7EED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68" y="5055475"/>
            <a:ext cx="3389659" cy="1392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9E094-50B4-234A-A120-3162396D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620" y="-209769"/>
            <a:ext cx="5459635" cy="561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C848C-B404-B645-8E66-F6FB8E14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538" y="-211943"/>
            <a:ext cx="5549462" cy="570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DE537-CBCE-5E4B-9D99-BCC40378E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385" y="5055475"/>
            <a:ext cx="3389659" cy="13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1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B79236-A121-DE4A-985B-D6B5E3D5A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345788"/>
              </p:ext>
            </p:extLst>
          </p:nvPr>
        </p:nvGraphicFramePr>
        <p:xfrm>
          <a:off x="788276" y="641131"/>
          <a:ext cx="7977352" cy="596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06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7ADEA8-3BB9-5448-8044-342286C9FEE3}"/>
              </a:ext>
            </a:extLst>
          </p:cNvPr>
          <p:cNvGrpSpPr/>
          <p:nvPr/>
        </p:nvGrpSpPr>
        <p:grpSpPr>
          <a:xfrm>
            <a:off x="1104610" y="656556"/>
            <a:ext cx="7047571" cy="5823285"/>
            <a:chOff x="3089635" y="1200503"/>
            <a:chExt cx="3953467" cy="432508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4434E33-6F4A-B84F-8F2E-7ED5E78EE45D}"/>
                </a:ext>
              </a:extLst>
            </p:cNvPr>
            <p:cNvSpPr/>
            <p:nvPr/>
          </p:nvSpPr>
          <p:spPr>
            <a:xfrm>
              <a:off x="5956545" y="2704421"/>
              <a:ext cx="141724" cy="14129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05455"/>
                  </a:lnTo>
                  <a:lnTo>
                    <a:pt x="141725" y="110545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C4B48B9-72E8-654F-81A8-2AA7E3F4F213}"/>
                </a:ext>
              </a:extLst>
            </p:cNvPr>
            <p:cNvSpPr/>
            <p:nvPr/>
          </p:nvSpPr>
          <p:spPr>
            <a:xfrm>
              <a:off x="5956544" y="2704421"/>
              <a:ext cx="141725" cy="4346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623"/>
                  </a:lnTo>
                  <a:lnTo>
                    <a:pt x="141725" y="43462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DE669D0-F6E8-6741-8881-21CBAFD5E429}"/>
                </a:ext>
              </a:extLst>
            </p:cNvPr>
            <p:cNvSpPr/>
            <p:nvPr/>
          </p:nvSpPr>
          <p:spPr>
            <a:xfrm>
              <a:off x="4813295" y="2775751"/>
              <a:ext cx="141725" cy="24471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447119"/>
                  </a:lnTo>
                  <a:lnTo>
                    <a:pt x="141725" y="2447119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97D4E6B-DE76-8E4F-BA9C-1DACD4182B29}"/>
                </a:ext>
              </a:extLst>
            </p:cNvPr>
            <p:cNvSpPr/>
            <p:nvPr/>
          </p:nvSpPr>
          <p:spPr>
            <a:xfrm>
              <a:off x="4813295" y="2775751"/>
              <a:ext cx="141725" cy="1776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76287"/>
                  </a:lnTo>
                  <a:lnTo>
                    <a:pt x="141725" y="1776287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9B019C4-7996-6646-AB27-799CEA761932}"/>
                </a:ext>
              </a:extLst>
            </p:cNvPr>
            <p:cNvSpPr/>
            <p:nvPr/>
          </p:nvSpPr>
          <p:spPr>
            <a:xfrm>
              <a:off x="4813295" y="2775751"/>
              <a:ext cx="141725" cy="110545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05455"/>
                  </a:lnTo>
                  <a:lnTo>
                    <a:pt x="141725" y="110545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4E2C113-23BA-5844-9CA9-4FF204D8A0B6}"/>
                </a:ext>
              </a:extLst>
            </p:cNvPr>
            <p:cNvSpPr/>
            <p:nvPr/>
          </p:nvSpPr>
          <p:spPr>
            <a:xfrm>
              <a:off x="4813295" y="2775751"/>
              <a:ext cx="141725" cy="4346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623"/>
                  </a:lnTo>
                  <a:lnTo>
                    <a:pt x="141725" y="43462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646DDAF-9B78-A749-B702-4A9492C5DAC0}"/>
                </a:ext>
              </a:extLst>
            </p:cNvPr>
            <p:cNvSpPr/>
            <p:nvPr/>
          </p:nvSpPr>
          <p:spPr>
            <a:xfrm>
              <a:off x="4948265" y="1871337"/>
              <a:ext cx="242964" cy="1984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9207"/>
                  </a:lnTo>
                  <a:lnTo>
                    <a:pt x="242964" y="99207"/>
                  </a:lnTo>
                  <a:lnTo>
                    <a:pt x="242964" y="198415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4EB424-8BFA-694F-B651-B24F09F6F336}"/>
                </a:ext>
              </a:extLst>
            </p:cNvPr>
            <p:cNvSpPr/>
            <p:nvPr/>
          </p:nvSpPr>
          <p:spPr>
            <a:xfrm>
              <a:off x="3232711" y="2717365"/>
              <a:ext cx="214614" cy="24471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447119"/>
                  </a:lnTo>
                  <a:lnTo>
                    <a:pt x="214614" y="2447119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D0DAF6-A0B6-284C-B23C-F5CC194401BF}"/>
                </a:ext>
              </a:extLst>
            </p:cNvPr>
            <p:cNvSpPr/>
            <p:nvPr/>
          </p:nvSpPr>
          <p:spPr>
            <a:xfrm>
              <a:off x="3232711" y="2717365"/>
              <a:ext cx="214614" cy="1776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76287"/>
                  </a:lnTo>
                  <a:lnTo>
                    <a:pt x="214614" y="1776287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C7F462-E11F-AA46-8AE8-F833A2464C4B}"/>
                </a:ext>
              </a:extLst>
            </p:cNvPr>
            <p:cNvSpPr/>
            <p:nvPr/>
          </p:nvSpPr>
          <p:spPr>
            <a:xfrm>
              <a:off x="3232711" y="2717365"/>
              <a:ext cx="214614" cy="110545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05455"/>
                  </a:lnTo>
                  <a:lnTo>
                    <a:pt x="214614" y="110545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A1968FA-FB67-0A42-9ECB-D3902775DD42}"/>
                </a:ext>
              </a:extLst>
            </p:cNvPr>
            <p:cNvSpPr/>
            <p:nvPr/>
          </p:nvSpPr>
          <p:spPr>
            <a:xfrm>
              <a:off x="3232711" y="2717365"/>
              <a:ext cx="214614" cy="4346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623"/>
                  </a:lnTo>
                  <a:lnTo>
                    <a:pt x="214614" y="43462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044D0C-1C02-E644-9935-3A3ECFE319CF}"/>
                </a:ext>
              </a:extLst>
            </p:cNvPr>
            <p:cNvSpPr/>
            <p:nvPr/>
          </p:nvSpPr>
          <p:spPr>
            <a:xfrm>
              <a:off x="3805016" y="1871337"/>
              <a:ext cx="1143249" cy="1984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43249" y="0"/>
                  </a:moveTo>
                  <a:lnTo>
                    <a:pt x="1143249" y="99207"/>
                  </a:lnTo>
                  <a:lnTo>
                    <a:pt x="0" y="99207"/>
                  </a:lnTo>
                  <a:lnTo>
                    <a:pt x="0" y="198415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6406AF-8D58-5046-AC89-294A1E331B11}"/>
                </a:ext>
              </a:extLst>
            </p:cNvPr>
            <p:cNvSpPr/>
            <p:nvPr/>
          </p:nvSpPr>
          <p:spPr>
            <a:xfrm>
              <a:off x="4475848" y="1200503"/>
              <a:ext cx="944833" cy="670833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72000" rIns="72000" bIns="72000" numCol="1" spcCol="1270" anchor="ctr" anchorCtr="0">
              <a:norm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Batch effect diagnostics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80BA3F4-FB53-D048-BF61-2A4B60E7881F}"/>
                </a:ext>
              </a:extLst>
            </p:cNvPr>
            <p:cNvSpPr/>
            <p:nvPr/>
          </p:nvSpPr>
          <p:spPr>
            <a:xfrm>
              <a:off x="3089635" y="2069752"/>
              <a:ext cx="1430762" cy="647612"/>
            </a:xfrm>
            <a:custGeom>
              <a:avLst/>
              <a:gdLst>
                <a:gd name="connsiteX0" fmla="*/ 0 w 1430762"/>
                <a:gd name="connsiteY0" fmla="*/ 0 h 647612"/>
                <a:gd name="connsiteX1" fmla="*/ 1430762 w 1430762"/>
                <a:gd name="connsiteY1" fmla="*/ 0 h 647612"/>
                <a:gd name="connsiteX2" fmla="*/ 1430762 w 1430762"/>
                <a:gd name="connsiteY2" fmla="*/ 647612 h 647612"/>
                <a:gd name="connsiteX3" fmla="*/ 0 w 1430762"/>
                <a:gd name="connsiteY3" fmla="*/ 647612 h 647612"/>
                <a:gd name="connsiteX4" fmla="*/ 0 w 1430762"/>
                <a:gd name="connsiteY4" fmla="*/ 0 h 6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762" h="647612">
                  <a:moveTo>
                    <a:pt x="0" y="0"/>
                  </a:moveTo>
                  <a:lnTo>
                    <a:pt x="1430762" y="0"/>
                  </a:lnTo>
                  <a:lnTo>
                    <a:pt x="1430762" y="647612"/>
                  </a:lnTo>
                  <a:lnTo>
                    <a:pt x="0" y="647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rm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Experiment-wide diagnostics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85ADA2-B0AD-6F48-B75B-3B53C9DBA7FF}"/>
                </a:ext>
              </a:extLst>
            </p:cNvPr>
            <p:cNvSpPr/>
            <p:nvPr/>
          </p:nvSpPr>
          <p:spPr>
            <a:xfrm>
              <a:off x="3447325" y="2829914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rm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Average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DD652E-F33A-4A40-A33E-DA169DDC5542}"/>
                </a:ext>
              </a:extLst>
            </p:cNvPr>
            <p:cNvSpPr/>
            <p:nvPr/>
          </p:nvSpPr>
          <p:spPr>
            <a:xfrm>
              <a:off x="3447325" y="3976923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rm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Hierarchical clustering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2F3617D-7946-C84C-8470-4D3D87D803D9}"/>
                </a:ext>
              </a:extLst>
            </p:cNvPr>
            <p:cNvSpPr/>
            <p:nvPr/>
          </p:nvSpPr>
          <p:spPr>
            <a:xfrm>
              <a:off x="3447325" y="4522852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rm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PCA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6BA1713-68CB-CD46-8A74-FAB11B3CEF01}"/>
                </a:ext>
              </a:extLst>
            </p:cNvPr>
            <p:cNvSpPr/>
            <p:nvPr/>
          </p:nvSpPr>
          <p:spPr>
            <a:xfrm>
              <a:off x="3447325" y="5053174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rm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PVCA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56D655D-8A4B-DA43-A380-16FA6CD08740}"/>
                </a:ext>
              </a:extLst>
            </p:cNvPr>
            <p:cNvSpPr/>
            <p:nvPr/>
          </p:nvSpPr>
          <p:spPr>
            <a:xfrm>
              <a:off x="4718812" y="2069752"/>
              <a:ext cx="944833" cy="669836"/>
            </a:xfrm>
            <a:custGeom>
              <a:avLst/>
              <a:gdLst>
                <a:gd name="connsiteX0" fmla="*/ 0 w 944833"/>
                <a:gd name="connsiteY0" fmla="*/ 0 h 705998"/>
                <a:gd name="connsiteX1" fmla="*/ 944833 w 944833"/>
                <a:gd name="connsiteY1" fmla="*/ 0 h 705998"/>
                <a:gd name="connsiteX2" fmla="*/ 944833 w 944833"/>
                <a:gd name="connsiteY2" fmla="*/ 705998 h 705998"/>
                <a:gd name="connsiteX3" fmla="*/ 0 w 944833"/>
                <a:gd name="connsiteY3" fmla="*/ 705998 h 705998"/>
                <a:gd name="connsiteX4" fmla="*/ 0 w 944833"/>
                <a:gd name="connsiteY4" fmla="*/ 0 h 70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705998">
                  <a:moveTo>
                    <a:pt x="0" y="0"/>
                  </a:moveTo>
                  <a:lnTo>
                    <a:pt x="944833" y="0"/>
                  </a:lnTo>
                  <a:lnTo>
                    <a:pt x="944833" y="705998"/>
                  </a:lnTo>
                  <a:lnTo>
                    <a:pt x="0" y="705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Feature-level diagnostics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8DEA480-042D-AD43-BFC0-11AB20A65320}"/>
                </a:ext>
              </a:extLst>
            </p:cNvPr>
            <p:cNvSpPr/>
            <p:nvPr/>
          </p:nvSpPr>
          <p:spPr>
            <a:xfrm>
              <a:off x="4955020" y="2974166"/>
              <a:ext cx="822600" cy="472416"/>
            </a:xfrm>
            <a:custGeom>
              <a:avLst/>
              <a:gdLst>
                <a:gd name="connsiteX0" fmla="*/ 0 w 822600"/>
                <a:gd name="connsiteY0" fmla="*/ 0 h 472416"/>
                <a:gd name="connsiteX1" fmla="*/ 822600 w 822600"/>
                <a:gd name="connsiteY1" fmla="*/ 0 h 472416"/>
                <a:gd name="connsiteX2" fmla="*/ 822600 w 822600"/>
                <a:gd name="connsiteY2" fmla="*/ 472416 h 472416"/>
                <a:gd name="connsiteX3" fmla="*/ 0 w 822600"/>
                <a:gd name="connsiteY3" fmla="*/ 472416 h 472416"/>
                <a:gd name="connsiteX4" fmla="*/ 0 w 822600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600" h="472416">
                  <a:moveTo>
                    <a:pt x="0" y="0"/>
                  </a:moveTo>
                  <a:lnTo>
                    <a:pt x="822600" y="0"/>
                  </a:lnTo>
                  <a:lnTo>
                    <a:pt x="822600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Proteins with known quantitative properties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6C87F35-A220-9243-9492-39E15D97D919}"/>
                </a:ext>
              </a:extLst>
            </p:cNvPr>
            <p:cNvSpPr/>
            <p:nvPr/>
          </p:nvSpPr>
          <p:spPr>
            <a:xfrm>
              <a:off x="4955020" y="3644998"/>
              <a:ext cx="822600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Spike-in proteins or peptides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EE9F2D-980C-1445-8975-CE2B7BEE0A07}"/>
                </a:ext>
              </a:extLst>
            </p:cNvPr>
            <p:cNvSpPr/>
            <p:nvPr/>
          </p:nvSpPr>
          <p:spPr>
            <a:xfrm>
              <a:off x="4955020" y="4315830"/>
              <a:ext cx="822600" cy="472416"/>
            </a:xfrm>
            <a:custGeom>
              <a:avLst/>
              <a:gdLst>
                <a:gd name="connsiteX0" fmla="*/ 0 w 883722"/>
                <a:gd name="connsiteY0" fmla="*/ 0 h 472416"/>
                <a:gd name="connsiteX1" fmla="*/ 883722 w 883722"/>
                <a:gd name="connsiteY1" fmla="*/ 0 h 472416"/>
                <a:gd name="connsiteX2" fmla="*/ 883722 w 883722"/>
                <a:gd name="connsiteY2" fmla="*/ 472416 h 472416"/>
                <a:gd name="connsiteX3" fmla="*/ 0 w 883722"/>
                <a:gd name="connsiteY3" fmla="*/ 472416 h 472416"/>
                <a:gd name="connsiteX4" fmla="*/ 0 w 883722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722" h="472416">
                  <a:moveTo>
                    <a:pt x="0" y="0"/>
                  </a:moveTo>
                  <a:lnTo>
                    <a:pt x="883722" y="0"/>
                  </a:lnTo>
                  <a:lnTo>
                    <a:pt x="883722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iRT</a:t>
              </a:r>
              <a:r>
                <a:rPr lang="en-US" sz="14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peptides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B016E29-34FA-C047-BB5B-E8F434A96BFA}"/>
                </a:ext>
              </a:extLst>
            </p:cNvPr>
            <p:cNvSpPr/>
            <p:nvPr/>
          </p:nvSpPr>
          <p:spPr>
            <a:xfrm>
              <a:off x="4955020" y="4986662"/>
              <a:ext cx="822600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Peptide correlation within a protein</a:t>
              </a: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9F61DE-B198-DD4F-902E-71F28A4F0C2A}"/>
                </a:ext>
              </a:extLst>
            </p:cNvPr>
            <p:cNvSpPr/>
            <p:nvPr/>
          </p:nvSpPr>
          <p:spPr>
            <a:xfrm>
              <a:off x="5862061" y="2069752"/>
              <a:ext cx="944833" cy="634668"/>
            </a:xfrm>
            <a:custGeom>
              <a:avLst/>
              <a:gdLst>
                <a:gd name="connsiteX0" fmla="*/ 0 w 944833"/>
                <a:gd name="connsiteY0" fmla="*/ 0 h 634668"/>
                <a:gd name="connsiteX1" fmla="*/ 944833 w 944833"/>
                <a:gd name="connsiteY1" fmla="*/ 0 h 634668"/>
                <a:gd name="connsiteX2" fmla="*/ 944833 w 944833"/>
                <a:gd name="connsiteY2" fmla="*/ 634668 h 634668"/>
                <a:gd name="connsiteX3" fmla="*/ 0 w 944833"/>
                <a:gd name="connsiteY3" fmla="*/ 634668 h 634668"/>
                <a:gd name="connsiteX4" fmla="*/ 0 w 944833"/>
                <a:gd name="connsiteY4" fmla="*/ 0 h 63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634668">
                  <a:moveTo>
                    <a:pt x="0" y="0"/>
                  </a:moveTo>
                  <a:lnTo>
                    <a:pt x="944833" y="0"/>
                  </a:lnTo>
                  <a:lnTo>
                    <a:pt x="944833" y="634668"/>
                  </a:lnTo>
                  <a:lnTo>
                    <a:pt x="0" y="634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Other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E83DC3B-E168-1545-87DC-A93B74D5202A}"/>
                </a:ext>
              </a:extLst>
            </p:cNvPr>
            <p:cNvSpPr/>
            <p:nvPr/>
          </p:nvSpPr>
          <p:spPr>
            <a:xfrm>
              <a:off x="6098269" y="2902836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Replicate diagnostic</a:t>
              </a: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9570674-0F56-3546-9131-EF0B32C0DA29}"/>
                </a:ext>
              </a:extLst>
            </p:cNvPr>
            <p:cNvSpPr/>
            <p:nvPr/>
          </p:nvSpPr>
          <p:spPr>
            <a:xfrm>
              <a:off x="6098269" y="3573668"/>
              <a:ext cx="944833" cy="472416"/>
            </a:xfrm>
            <a:custGeom>
              <a:avLst/>
              <a:gdLst>
                <a:gd name="connsiteX0" fmla="*/ 0 w 944833"/>
                <a:gd name="connsiteY0" fmla="*/ 0 h 472416"/>
                <a:gd name="connsiteX1" fmla="*/ 944833 w 944833"/>
                <a:gd name="connsiteY1" fmla="*/ 0 h 472416"/>
                <a:gd name="connsiteX2" fmla="*/ 944833 w 944833"/>
                <a:gd name="connsiteY2" fmla="*/ 472416 h 472416"/>
                <a:gd name="connsiteX3" fmla="*/ 0 w 944833"/>
                <a:gd name="connsiteY3" fmla="*/ 472416 h 472416"/>
                <a:gd name="connsiteX4" fmla="*/ 0 w 944833"/>
                <a:gd name="connsiteY4" fmla="*/ 0 h 4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33" h="472416">
                  <a:moveTo>
                    <a:pt x="0" y="0"/>
                  </a:moveTo>
                  <a:lnTo>
                    <a:pt x="944833" y="0"/>
                  </a:lnTo>
                  <a:lnTo>
                    <a:pt x="944833" y="472416"/>
                  </a:lnTo>
                  <a:lnTo>
                    <a:pt x="0" y="47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black"/>
              </a:solidFill>
              <a:prstDash val="dash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rm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mRNA to protein correlation</a:t>
              </a:r>
            </a:p>
          </p:txBody>
        </p: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91F07B6-A50D-EA47-904F-BBB5140CC326}"/>
              </a:ext>
            </a:extLst>
          </p:cNvPr>
          <p:cNvCxnSpPr>
            <a:cxnSpLocks/>
          </p:cNvCxnSpPr>
          <p:nvPr/>
        </p:nvCxnSpPr>
        <p:spPr>
          <a:xfrm>
            <a:off x="4440413" y="1570274"/>
            <a:ext cx="2573704" cy="218457"/>
          </a:xfrm>
          <a:prstGeom prst="bentConnector3">
            <a:avLst>
              <a:gd name="adj1" fmla="val 1002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41391E2E-B4E8-624D-B08E-8FBB4DA84472}"/>
              </a:ext>
            </a:extLst>
          </p:cNvPr>
          <p:cNvSpPr/>
          <p:nvPr/>
        </p:nvSpPr>
        <p:spPr>
          <a:xfrm>
            <a:off x="1742239" y="3632605"/>
            <a:ext cx="1684288" cy="636060"/>
          </a:xfrm>
          <a:custGeom>
            <a:avLst/>
            <a:gdLst>
              <a:gd name="connsiteX0" fmla="*/ 0 w 944833"/>
              <a:gd name="connsiteY0" fmla="*/ 0 h 472416"/>
              <a:gd name="connsiteX1" fmla="*/ 944833 w 944833"/>
              <a:gd name="connsiteY1" fmla="*/ 0 h 472416"/>
              <a:gd name="connsiteX2" fmla="*/ 944833 w 944833"/>
              <a:gd name="connsiteY2" fmla="*/ 472416 h 472416"/>
              <a:gd name="connsiteX3" fmla="*/ 0 w 944833"/>
              <a:gd name="connsiteY3" fmla="*/ 472416 h 472416"/>
              <a:gd name="connsiteX4" fmla="*/ 0 w 944833"/>
              <a:gd name="connsiteY4" fmla="*/ 0 h 47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833" h="472416">
                <a:moveTo>
                  <a:pt x="0" y="0"/>
                </a:moveTo>
                <a:lnTo>
                  <a:pt x="944833" y="0"/>
                </a:lnTo>
                <a:lnTo>
                  <a:pt x="944833" y="472416"/>
                </a:lnTo>
                <a:lnTo>
                  <a:pt x="0" y="4724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rm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182532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102FB-3FA8-A54D-8BD0-365DBDF0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16" y="368736"/>
            <a:ext cx="4091809" cy="612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65BF1F-441E-AE43-8DC7-B88EDEE646AC}"/>
              </a:ext>
            </a:extLst>
          </p:cNvPr>
          <p:cNvSpPr txBox="1">
            <a:spLocks/>
          </p:cNvSpPr>
          <p:nvPr/>
        </p:nvSpPr>
        <p:spPr>
          <a:xfrm>
            <a:off x="5319025" y="497592"/>
            <a:ext cx="3075319" cy="38642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When the large-scale sample is acquired, the batch effects need to be diagnosed, corrected and diagnosed again to see if the correction helps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B1757-3488-5749-A03D-75E6EEF50450}"/>
              </a:ext>
            </a:extLst>
          </p:cNvPr>
          <p:cNvSpPr txBox="1"/>
          <p:nvPr/>
        </p:nvSpPr>
        <p:spPr>
          <a:xfrm>
            <a:off x="5319025" y="2792132"/>
            <a:ext cx="28167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“</a:t>
            </a:r>
            <a:r>
              <a:rPr lang="en-US" dirty="0" err="1"/>
              <a:t>proBatch</a:t>
            </a:r>
            <a:r>
              <a:rPr lang="en-US" dirty="0"/>
              <a:t>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Diagnostics</a:t>
            </a:r>
          </a:p>
          <a:p>
            <a:pPr marL="800100" lvl="1" indent="-342900">
              <a:buAutoNum type="arabicPeriod"/>
            </a:pPr>
            <a:r>
              <a:rPr lang="en-US" dirty="0"/>
              <a:t>Proteome-level</a:t>
            </a:r>
          </a:p>
          <a:p>
            <a:pPr marL="800100" lvl="1" indent="-342900">
              <a:buAutoNum type="arabicPeriod"/>
            </a:pPr>
            <a:r>
              <a:rPr lang="en-US" dirty="0"/>
              <a:t>Single feature level</a:t>
            </a:r>
          </a:p>
          <a:p>
            <a:pPr marL="800100" lvl="1" indent="-342900">
              <a:buAutoNum type="arabicPeriod"/>
            </a:pPr>
            <a:r>
              <a:rPr lang="en-US" dirty="0"/>
              <a:t>Replicate diagnostics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Correction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Mean/median centering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Non-linear fit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ComBat</a:t>
            </a:r>
            <a:r>
              <a:rPr lang="en-US" dirty="0"/>
              <a:t> (peptide-specific </a:t>
            </a:r>
            <a:r>
              <a:rPr lang="en-US" dirty="0" err="1"/>
              <a:t>mean+variance</a:t>
            </a:r>
            <a:r>
              <a:rPr lang="en-US" dirty="0"/>
              <a:t> standardization)</a:t>
            </a:r>
          </a:p>
        </p:txBody>
      </p:sp>
    </p:spTree>
    <p:extLst>
      <p:ext uri="{BB962C8B-B14F-4D97-AF65-F5344CB8AC3E}">
        <p14:creationId xmlns:p14="http://schemas.microsoft.com/office/powerpoint/2010/main" val="1692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332">
            <a:extLst>
              <a:ext uri="{FF2B5EF4-FFF2-40B4-BE49-F238E27FC236}">
                <a16:creationId xmlns:a16="http://schemas.microsoft.com/office/drawing/2014/main" id="{AFB452EA-1092-4C1F-9218-A87C6BE3D565}"/>
              </a:ext>
            </a:extLst>
          </p:cNvPr>
          <p:cNvSpPr txBox="1"/>
          <p:nvPr/>
        </p:nvSpPr>
        <p:spPr>
          <a:xfrm>
            <a:off x="1539723" y="1418829"/>
            <a:ext cx="64345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Overview of Injected Samples for Proteomics Analysis: </a:t>
            </a: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383 samples </a:t>
            </a:r>
          </a:p>
        </p:txBody>
      </p:sp>
      <p:pic>
        <p:nvPicPr>
          <p:cNvPr id="346" name="그래픽 345">
            <a:extLst>
              <a:ext uri="{FF2B5EF4-FFF2-40B4-BE49-F238E27FC236}">
                <a16:creationId xmlns:a16="http://schemas.microsoft.com/office/drawing/2014/main" id="{DD2DFAFD-5502-470B-9B5A-DCBFD3B0D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9008" y="1812433"/>
            <a:ext cx="2474261" cy="1719512"/>
          </a:xfrm>
          <a:prstGeom prst="rect">
            <a:avLst/>
          </a:prstGeom>
        </p:spPr>
      </p:pic>
      <p:pic>
        <p:nvPicPr>
          <p:cNvPr id="347" name="그래픽 346">
            <a:extLst>
              <a:ext uri="{FF2B5EF4-FFF2-40B4-BE49-F238E27FC236}">
                <a16:creationId xmlns:a16="http://schemas.microsoft.com/office/drawing/2014/main" id="{76B3E300-778C-4D6D-881F-B759EEB34F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2163"/>
          <a:stretch/>
        </p:blipFill>
        <p:spPr>
          <a:xfrm>
            <a:off x="1872027" y="1750085"/>
            <a:ext cx="2666981" cy="184420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4CEFB88-FDE4-48F4-8B71-37B5A2E31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0425" y="4076980"/>
            <a:ext cx="5302844" cy="19112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D1FA0D-7D1A-AE4A-8559-346343DA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7"/>
            <a:ext cx="8210550" cy="902272"/>
          </a:xfrm>
        </p:spPr>
        <p:txBody>
          <a:bodyPr>
            <a:noAutofit/>
          </a:bodyPr>
          <a:lstStyle/>
          <a:p>
            <a:r>
              <a:rPr lang="en-US" sz="3600" dirty="0"/>
              <a:t>Prevention of batch effects: randomization</a:t>
            </a:r>
          </a:p>
        </p:txBody>
      </p:sp>
    </p:spTree>
    <p:extLst>
      <p:ext uri="{BB962C8B-B14F-4D97-AF65-F5344CB8AC3E}">
        <p14:creationId xmlns:p14="http://schemas.microsoft.com/office/powerpoint/2010/main" val="214260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F2A7-C4BB-894C-84D0-A8332F42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 correction reduces </a:t>
            </a:r>
            <a:r>
              <a:rPr lang="en-US" u="sng" dirty="0"/>
              <a:t>unwanted</a:t>
            </a:r>
            <a:r>
              <a:rPr lang="en-US" dirty="0"/>
              <a:t> variance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E4CD28-6D07-044A-8B9E-F38336683A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76" t="72483" r="12270" b="3101"/>
          <a:stretch/>
        </p:blipFill>
        <p:spPr>
          <a:xfrm>
            <a:off x="628650" y="4109199"/>
            <a:ext cx="7379931" cy="2618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C0B77-5DDC-C14A-BD63-534CA0CA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53" y="1693767"/>
            <a:ext cx="3641708" cy="229048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A29AE4A-2A48-584E-9475-8E743F78F91D}"/>
              </a:ext>
            </a:extLst>
          </p:cNvPr>
          <p:cNvGrpSpPr/>
          <p:nvPr/>
        </p:nvGrpSpPr>
        <p:grpSpPr>
          <a:xfrm>
            <a:off x="491596" y="1693767"/>
            <a:ext cx="3623204" cy="2290486"/>
            <a:chOff x="495202" y="1617567"/>
            <a:chExt cx="3280304" cy="22904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96A6C7-52CC-B747-93EF-4DF6318D8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02" y="1617567"/>
              <a:ext cx="3280304" cy="2290486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4BD7CC-4F79-5E4A-850B-779FA901351D}"/>
                </a:ext>
              </a:extLst>
            </p:cNvPr>
            <p:cNvGrpSpPr/>
            <p:nvPr/>
          </p:nvGrpSpPr>
          <p:grpSpPr>
            <a:xfrm>
              <a:off x="1344487" y="1793814"/>
              <a:ext cx="1876684" cy="1498363"/>
              <a:chOff x="1780406" y="-506247"/>
              <a:chExt cx="1876684" cy="149836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3C583D-35C3-FF4A-A437-174D937AF2D7}"/>
                  </a:ext>
                </a:extLst>
              </p:cNvPr>
              <p:cNvSpPr txBox="1"/>
              <p:nvPr/>
            </p:nvSpPr>
            <p:spPr>
              <a:xfrm>
                <a:off x="1780406" y="-131149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70C0"/>
                    </a:solidFill>
                  </a:rPr>
                  <a:t>*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856925-D210-7F40-9D94-5BAFFDF8FFD8}"/>
                  </a:ext>
                </a:extLst>
              </p:cNvPr>
              <p:cNvSpPr txBox="1"/>
              <p:nvPr/>
            </p:nvSpPr>
            <p:spPr>
              <a:xfrm>
                <a:off x="2255864" y="-506247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A305B0-1909-F54F-82AD-40D81DF5AB91}"/>
                  </a:ext>
                </a:extLst>
              </p:cNvPr>
              <p:cNvSpPr txBox="1"/>
              <p:nvPr/>
            </p:nvSpPr>
            <p:spPr>
              <a:xfrm>
                <a:off x="1886983" y="-131149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70C0"/>
                    </a:solidFill>
                  </a:rPr>
                  <a:t>*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E2F707-D21B-7C47-A291-BEF72B00A975}"/>
                  </a:ext>
                </a:extLst>
              </p:cNvPr>
              <p:cNvSpPr txBox="1"/>
              <p:nvPr/>
            </p:nvSpPr>
            <p:spPr>
              <a:xfrm>
                <a:off x="2832275" y="-345864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26F6A-1F80-C64D-AFE0-3924AB2FEBBC}"/>
                  </a:ext>
                </a:extLst>
              </p:cNvPr>
              <p:cNvSpPr txBox="1"/>
              <p:nvPr/>
            </p:nvSpPr>
            <p:spPr>
              <a:xfrm>
                <a:off x="3462471" y="18892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FB657D-3AE5-FF4B-B5E5-4F5EDCDDD021}"/>
                  </a:ext>
                </a:extLst>
              </p:cNvPr>
              <p:cNvSpPr txBox="1"/>
              <p:nvPr/>
            </p:nvSpPr>
            <p:spPr>
              <a:xfrm>
                <a:off x="2978735" y="668951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*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2CA56E-EB4A-8949-B0BA-DEC517750104}"/>
                  </a:ext>
                </a:extLst>
              </p:cNvPr>
              <p:cNvSpPr txBox="1"/>
              <p:nvPr/>
            </p:nvSpPr>
            <p:spPr>
              <a:xfrm>
                <a:off x="3403979" y="668951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B050"/>
                    </a:solidFill>
                  </a:rPr>
                  <a:t>*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55F6CD-0FFE-9B44-9D7A-F0F50F4B099C}"/>
                  </a:ext>
                </a:extLst>
              </p:cNvPr>
              <p:cNvSpPr txBox="1"/>
              <p:nvPr/>
            </p:nvSpPr>
            <p:spPr>
              <a:xfrm>
                <a:off x="3226074" y="668951"/>
                <a:ext cx="1946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855B44-E945-D341-80BA-3D6D4CC52C74}"/>
              </a:ext>
            </a:extLst>
          </p:cNvPr>
          <p:cNvGrpSpPr/>
          <p:nvPr/>
        </p:nvGrpSpPr>
        <p:grpSpPr>
          <a:xfrm>
            <a:off x="5262047" y="1862682"/>
            <a:ext cx="2072859" cy="1498363"/>
            <a:chOff x="1780406" y="-506247"/>
            <a:chExt cx="1876684" cy="14983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67E8B1-D4E2-D147-B00C-8DBC01F53E85}"/>
                </a:ext>
              </a:extLst>
            </p:cNvPr>
            <p:cNvSpPr txBox="1"/>
            <p:nvPr/>
          </p:nvSpPr>
          <p:spPr>
            <a:xfrm>
              <a:off x="1780406" y="-131149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</a:rPr>
                <a:t>*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415BB8-B0AD-094D-A2DD-FBA7930C49AA}"/>
                </a:ext>
              </a:extLst>
            </p:cNvPr>
            <p:cNvSpPr txBox="1"/>
            <p:nvPr/>
          </p:nvSpPr>
          <p:spPr>
            <a:xfrm>
              <a:off x="2255864" y="-506247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D35590-4114-6147-B676-4EE258949168}"/>
                </a:ext>
              </a:extLst>
            </p:cNvPr>
            <p:cNvSpPr txBox="1"/>
            <p:nvPr/>
          </p:nvSpPr>
          <p:spPr>
            <a:xfrm>
              <a:off x="1886983" y="-131149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</a:rPr>
                <a:t>*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C596EC-8284-4B49-B76E-262D620AB189}"/>
                </a:ext>
              </a:extLst>
            </p:cNvPr>
            <p:cNvSpPr txBox="1"/>
            <p:nvPr/>
          </p:nvSpPr>
          <p:spPr>
            <a:xfrm>
              <a:off x="2832275" y="-345864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ACB93A-EF98-E149-AE27-5CCD2A861C44}"/>
                </a:ext>
              </a:extLst>
            </p:cNvPr>
            <p:cNvSpPr txBox="1"/>
            <p:nvPr/>
          </p:nvSpPr>
          <p:spPr>
            <a:xfrm>
              <a:off x="3462471" y="18892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B73243-2F4D-E14F-86F8-0E543313C66C}"/>
                </a:ext>
              </a:extLst>
            </p:cNvPr>
            <p:cNvSpPr txBox="1"/>
            <p:nvPr/>
          </p:nvSpPr>
          <p:spPr>
            <a:xfrm>
              <a:off x="2978735" y="668951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B050"/>
                  </a:solidFill>
                </a:rPr>
                <a:t>*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E6B28D-3961-104E-8423-302D785E2401}"/>
                </a:ext>
              </a:extLst>
            </p:cNvPr>
            <p:cNvSpPr txBox="1"/>
            <p:nvPr/>
          </p:nvSpPr>
          <p:spPr>
            <a:xfrm>
              <a:off x="3403979" y="668951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B050"/>
                  </a:solidFill>
                </a:rPr>
                <a:t>*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E2C399-9029-CA43-818B-D09EB27AB7D2}"/>
                </a:ext>
              </a:extLst>
            </p:cNvPr>
            <p:cNvSpPr txBox="1"/>
            <p:nvPr/>
          </p:nvSpPr>
          <p:spPr>
            <a:xfrm>
              <a:off x="3226074" y="668951"/>
              <a:ext cx="1946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7030A0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70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67C73-C8B0-FE47-A136-789DD4EA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07"/>
            <a:ext cx="9144000" cy="59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44D7B-E860-BC45-9B18-DA03ED72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639" y="2180184"/>
            <a:ext cx="4131733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83176-54CA-4748-8782-1C941DD5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6" y="2164423"/>
            <a:ext cx="4131733" cy="2590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211119-EA44-C349-8B71-ACCFCCCF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305143" cy="1325563"/>
          </a:xfrm>
        </p:spPr>
        <p:txBody>
          <a:bodyPr>
            <a:normAutofit/>
          </a:bodyPr>
          <a:lstStyle/>
          <a:p>
            <a:r>
              <a:rPr lang="en-US" sz="4200" dirty="0"/>
              <a:t>Hierarchical clustering (peptide-level)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94963-2783-DF40-8155-84BC320DD0E8}"/>
              </a:ext>
            </a:extLst>
          </p:cNvPr>
          <p:cNvSpPr txBox="1"/>
          <p:nvPr/>
        </p:nvSpPr>
        <p:spPr>
          <a:xfrm>
            <a:off x="5257463" y="2180184"/>
            <a:ext cx="35329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After quantile, SVM, </a:t>
            </a:r>
            <a:r>
              <a:rPr lang="en-US" sz="1600" b="1" dirty="0" err="1"/>
              <a:t>ComBat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9583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-12094"/>
            <a:ext cx="9156095" cy="7736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Samples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clustering according N-glycoproteins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" y="1194384"/>
            <a:ext cx="888206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" y="4364038"/>
            <a:ext cx="91027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339603"/>
      </p:ext>
    </p:extLst>
  </p:cSld>
  <p:clrMapOvr>
    <a:masterClrMapping/>
  </p:clrMapOvr>
</p:sld>
</file>

<file path=ppt/theme/theme1.xml><?xml version="1.0" encoding="utf-8"?>
<a:theme xmlns:a="http://schemas.openxmlformats.org/drawingml/2006/main" name="4_3_default_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default_theme" id="{C612A311-B060-EC44-9C9D-A6E5F508DF26}" vid="{CD395795-117A-7440-9D41-07B2B86D6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4_3_default_theme</Template>
  <TotalTime>4977</TotalTime>
  <Words>280</Words>
  <Application>Microsoft Macintosh PowerPoint</Application>
  <PresentationFormat>On-screen Show (4:3)</PresentationFormat>
  <Paragraphs>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4_3_default_theme</vt:lpstr>
      <vt:lpstr>Batch effects</vt:lpstr>
      <vt:lpstr>PowerPoint Presentation</vt:lpstr>
      <vt:lpstr>PowerPoint Presentation</vt:lpstr>
      <vt:lpstr>PowerPoint Presentation</vt:lpstr>
      <vt:lpstr>Prevention of batch effects: randomization</vt:lpstr>
      <vt:lpstr>Batch effect correction reduces unwanted variance</vt:lpstr>
      <vt:lpstr>PowerPoint Presentation</vt:lpstr>
      <vt:lpstr>Hierarchical clustering (peptide-level)</vt:lpstr>
      <vt:lpstr>PowerPoint Presentation</vt:lpstr>
      <vt:lpstr>PowerPoint Presentation</vt:lpstr>
      <vt:lpstr>Correlation distributions</vt:lpstr>
      <vt:lpstr>Work in Progress</vt:lpstr>
      <vt:lpstr>PVCA before and after</vt:lpstr>
      <vt:lpstr>PCA plots: before and after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Jelena Ch</dc:creator>
  <cp:lastModifiedBy>Jelena Ch</cp:lastModifiedBy>
  <cp:revision>18</cp:revision>
  <dcterms:created xsi:type="dcterms:W3CDTF">2018-04-20T16:09:39Z</dcterms:created>
  <dcterms:modified xsi:type="dcterms:W3CDTF">2018-04-24T15:47:45Z</dcterms:modified>
</cp:coreProperties>
</file>